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0" r:id="rId2"/>
    <p:sldId id="259" r:id="rId3"/>
    <p:sldId id="258" r:id="rId4"/>
    <p:sldId id="261" r:id="rId5"/>
    <p:sldId id="263" r:id="rId6"/>
    <p:sldId id="262" r:id="rId7"/>
    <p:sldId id="264" r:id="rId8"/>
    <p:sldId id="275" r:id="rId9"/>
    <p:sldId id="276" r:id="rId10"/>
    <p:sldId id="277" r:id="rId11"/>
    <p:sldId id="269" r:id="rId12"/>
    <p:sldId id="265" r:id="rId13"/>
    <p:sldId id="266" r:id="rId14"/>
    <p:sldId id="267" r:id="rId15"/>
    <p:sldId id="268" r:id="rId16"/>
    <p:sldId id="270" r:id="rId17"/>
    <p:sldId id="271" r:id="rId18"/>
    <p:sldId id="272" r:id="rId19"/>
    <p:sldId id="274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2"/>
    <p:restoredTop sz="94593"/>
  </p:normalViewPr>
  <p:slideViewPr>
    <p:cSldViewPr snapToGrid="0" snapToObjects="1">
      <p:cViewPr varScale="1">
        <p:scale>
          <a:sx n="80" d="100"/>
          <a:sy n="80" d="100"/>
        </p:scale>
        <p:origin x="224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6F4414-5645-4D4B-95F2-406E30F902EF}" type="datetimeFigureOut">
              <a:rPr lang="en-AU" smtClean="0"/>
              <a:t>11/4/19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84B815-74B1-B64D-B50B-5C6FED97D65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5210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4B815-74B1-B64D-B50B-5C6FED97D654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2095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4B815-74B1-B64D-B50B-5C6FED97D654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3251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84B815-74B1-B64D-B50B-5C6FED97D654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617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467E2-1F16-9147-9839-2FE2885962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0A4A14-5B23-3049-83F5-2E36C3499D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1D10D-985A-EF47-A10B-197E302FE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D461C-B4C6-F542-924D-5438F1818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FF9EA-D28E-6848-84E2-B19489407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3230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70011-D153-474E-8FA7-30CDE8FCE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3E235A-2663-474B-BF63-1F47AAE13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8C3B-E397-0E4A-8E15-0C6594783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C4D7F-3860-504D-B823-9701CD21B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781DA-E0E2-CD43-93D2-919C9C2A9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5243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26A4C9-406C-A147-8D8E-E35BF6A5B0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A4C9F8-E706-1547-A3AB-8BC82FC372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5A586-B7E4-784D-B9FD-9C7D4C89C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D739B-6B79-224F-9367-E359AA6C4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F776B-24B6-5D45-83B2-28A8C0C25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6050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26CA2-427D-8945-BD8C-BCC8B8E11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D8000-59F8-F441-8B28-5EB885E26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A7699-EB58-3F45-9307-8342AD571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2D478-52C1-8247-83A8-D9B8988D6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C49B0-48EC-B349-8DCD-633235F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9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989F4-3AE4-D24F-8E91-365F1DD2A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7BAE9-12A9-9743-A0F1-9C808DC3C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92EFA-BE9F-9A47-801D-3B249C2C4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AB977-C33F-554B-9792-85744B901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50DCF-05FE-DD45-B1D6-2DE6E3A0C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6154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09FAA-554E-BB48-9418-604FC9CCA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F09D0-8CEA-734D-BE0F-F501098943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174F6-2D1E-644D-B9D0-07D4B4CD16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77EF1-056C-064A-8F77-380C63C82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2DCDDC-1832-3A46-BDCE-D050FF275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99D229-DBB9-1745-980D-170D9FD0E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8313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62180-35BE-0544-AA82-D84A5B372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7E72D-C356-674B-BC85-9CACEE793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76344-B1FF-5C41-B02E-2E035BEB4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BA7CA3-D9B8-4147-923E-7E989CB4A0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39C5F5-A73C-1449-B1C7-5DCD376D28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03C4B3-6B30-954F-B06B-12C0B5A29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8BA914-E881-E043-9CC7-880000F9A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00AB18-3570-0447-90AB-8F46DCB13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0208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D58D7-52FB-FB4B-96F6-3235010E9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579E81-0D20-6C43-9734-F039B4B40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3498AD-D8BC-4840-949D-A9F97E24B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D0D6-ECF5-8946-8B58-84DC5E987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152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1E5D3B-7D60-4A4E-AF79-7A271EEC1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C45515-C995-4B47-AF0A-08E3217A1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9F00AD-238E-8D43-A9C9-00D7F42A2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05599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271C3-399B-E148-AACA-1CAAF4983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BAC8A-5627-924D-B998-3147BC895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C7F9D-77F1-7C4F-BE2D-A58CF8653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E8244-370F-B345-B397-2288D3D4B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2D7A3-390C-5040-AC09-A7DDFE07E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72CE03-CE43-674A-A874-08CBE621F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4463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B7D5B-A001-CC4E-BA88-72C5E6105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179F2E-7A7A-374C-9C39-74295D81D6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94C5C2-B74C-0B46-B931-77AF86D20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39D85-9F5B-534D-A16E-E4C87CC81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19DC1B-5A37-8A4A-BD5C-C9E8BD080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E8EC9-9963-7749-903E-A40D9C2C8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0916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B6F1CC-B2E0-8042-9169-C2911F20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1B1F1-C028-3042-BD38-6196D69BD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9BFCD-11AD-C143-A958-44DBBAB11B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6A5B0-E09D-B845-BF86-9AFCB5166255}" type="datetimeFigureOut">
              <a:rPr lang="en-AU" smtClean="0"/>
              <a:t>11/4/19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6A722-DAA8-2A4E-9414-EF8829C799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EB9B3-411C-9444-91B3-A863C387E7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AE20D-A978-0E42-B7D0-776AA6A91F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91804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pace Mono" panose="02000509040000020004" pitchFamily="49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Space Mono" panose="02000509040000020004" pitchFamily="49" charset="77"/>
          <a:ea typeface="Roboto Light" panose="02000000000000000000" pitchFamily="2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Space Mono" panose="02000509040000020004" pitchFamily="49" charset="77"/>
          <a:ea typeface="Roboto Light" panose="02000000000000000000" pitchFamily="2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Space Mono" panose="02000509040000020004" pitchFamily="49" charset="77"/>
          <a:ea typeface="Roboto Light" panose="02000000000000000000" pitchFamily="2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pace Mono" panose="02000509040000020004" pitchFamily="49" charset="77"/>
          <a:ea typeface="Roboto Light" panose="02000000000000000000" pitchFamily="2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pace Mono" panose="02000509040000020004" pitchFamily="49" charset="77"/>
          <a:ea typeface="Roboto Light" panose="02000000000000000000" pitchFamily="2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1F042-6BF6-1249-9772-6F8C46BFE3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1943" y="1121683"/>
            <a:ext cx="9144000" cy="2387600"/>
          </a:xfrm>
        </p:spPr>
        <p:txBody>
          <a:bodyPr>
            <a:noAutofit/>
          </a:bodyPr>
          <a:lstStyle/>
          <a:p>
            <a:pPr algn="r"/>
            <a:r>
              <a:rPr lang="en-AU" sz="4000" dirty="0"/>
              <a:t>A </a:t>
            </a:r>
            <a:r>
              <a:rPr lang="en-AU" sz="3600" dirty="0"/>
              <a:t>framework</a:t>
            </a:r>
            <a:r>
              <a:rPr lang="en-AU" sz="4000" dirty="0"/>
              <a:t> for understanding the unintended consequences of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3B2FE1-097A-9D4E-8AF0-5D969C801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1943" y="3601358"/>
            <a:ext cx="9144000" cy="1655762"/>
          </a:xfrm>
        </p:spPr>
        <p:txBody>
          <a:bodyPr/>
          <a:lstStyle/>
          <a:p>
            <a:pPr algn="r"/>
            <a:r>
              <a:rPr lang="en-AU" b="1" dirty="0" err="1"/>
              <a:t>Harini</a:t>
            </a:r>
            <a:r>
              <a:rPr lang="en-AU" b="1" dirty="0"/>
              <a:t> Suresh</a:t>
            </a:r>
            <a:r>
              <a:rPr lang="en-AU" dirty="0"/>
              <a:t> &amp; John V. </a:t>
            </a:r>
            <a:r>
              <a:rPr lang="en-AU" dirty="0" err="1"/>
              <a:t>Guttag</a:t>
            </a:r>
            <a:endParaRPr lang="en-AU" dirty="0"/>
          </a:p>
          <a:p>
            <a:pPr algn="r"/>
            <a:r>
              <a:rPr lang="en-AU" dirty="0"/>
              <a:t>arXiv:1901.10002v1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388391-3DAA-6947-81C4-4B2382C6AC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746" b="67606" l="41315" r="75900">
                        <a14:foregroundMark x1="56182" y1="8920" x2="58685" y2="8920"/>
                        <a14:foregroundMark x1="55712" y1="58920" x2="63380" y2="62441"/>
                        <a14:foregroundMark x1="63380" y1="62441" x2="71205" y2="61972"/>
                        <a14:foregroundMark x1="71205" y1="61972" x2="51174" y2="62676"/>
                        <a14:foregroundMark x1="51174" y1="62676" x2="45853" y2="61033"/>
                        <a14:foregroundMark x1="44601" y1="66197" x2="63850" y2="66432"/>
                        <a14:foregroundMark x1="63850" y1="66432" x2="71518" y2="65962"/>
                        <a14:foregroundMark x1="71518" y1="65962" x2="71518" y2="65962"/>
                        <a14:foregroundMark x1="72144" y1="67606" x2="43975" y2="67136"/>
                        <a14:foregroundMark x1="55869" y1="8216" x2="57121" y2="7746"/>
                        <a14:foregroundMark x1="64319" y1="23709" x2="63850" y2="17136"/>
                        <a14:foregroundMark x1="64476" y1="19249" x2="65258" y2="26291"/>
                        <a14:foregroundMark x1="64319" y1="17606" x2="65728" y2="27934"/>
                      </a14:backgroundRemoval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37139" t="2994" r="19579" b="32055"/>
          <a:stretch/>
        </p:blipFill>
        <p:spPr>
          <a:xfrm>
            <a:off x="798285" y="4152900"/>
            <a:ext cx="2699657" cy="2705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79A9F54-516F-B647-B214-C57A5B3A2B8D}"/>
              </a:ext>
            </a:extLst>
          </p:cNvPr>
          <p:cNvSpPr/>
          <p:nvPr/>
        </p:nvSpPr>
        <p:spPr>
          <a:xfrm>
            <a:off x="3497942" y="6488668"/>
            <a:ext cx="4416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" u="none" strike="noStrike" dirty="0" err="1">
                <a:solidFill>
                  <a:srgbClr val="999999"/>
                </a:solidFill>
                <a:effectLst/>
                <a:latin typeface="Space Mono" panose="02000509040000020004" pitchFamily="49" charset="77"/>
              </a:rPr>
              <a:t>Photo</a:t>
            </a:r>
            <a:r>
              <a:rPr lang="de" u="none" strike="noStrike" dirty="0">
                <a:solidFill>
                  <a:srgbClr val="999999"/>
                </a:solidFill>
                <a:effectLst/>
                <a:latin typeface="Space Mono" panose="02000509040000020004" pitchFamily="49" charset="77"/>
              </a:rPr>
              <a:t>: Jason </a:t>
            </a:r>
            <a:r>
              <a:rPr lang="de" u="none" strike="noStrike" dirty="0" err="1">
                <a:solidFill>
                  <a:srgbClr val="999999"/>
                </a:solidFill>
                <a:effectLst/>
                <a:latin typeface="Space Mono" panose="02000509040000020004" pitchFamily="49" charset="77"/>
              </a:rPr>
              <a:t>Dorfman</a:t>
            </a:r>
            <a:r>
              <a:rPr lang="de" u="none" strike="noStrike" dirty="0">
                <a:solidFill>
                  <a:srgbClr val="999999"/>
                </a:solidFill>
                <a:effectLst/>
                <a:latin typeface="Space Mono" panose="02000509040000020004" pitchFamily="49" charset="77"/>
              </a:rPr>
              <a:t>/MIT CSAIL</a:t>
            </a:r>
            <a:endParaRPr lang="en-AU" dirty="0">
              <a:latin typeface="Space Mono" panose="020005090400000200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63210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50"/>
                            </p:stCondLst>
                            <p:childTnLst>
                              <p:par>
                                <p:cTn id="17" presetID="2" presetClass="entr" presetSubtype="4" repeatCount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249D458-9F83-BD4C-A574-8F9A12E276D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FEBB43-B440-1549-AEFD-6BCCCE8675F8}"/>
              </a:ext>
            </a:extLst>
          </p:cNvPr>
          <p:cNvSpPr txBox="1"/>
          <p:nvPr/>
        </p:nvSpPr>
        <p:spPr>
          <a:xfrm>
            <a:off x="2168637" y="1689462"/>
            <a:ext cx="8199681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3900" b="1" spc="1000" dirty="0">
                <a:latin typeface="Space Mono" panose="02000509040000020004" pitchFamily="49" charset="77"/>
              </a:rPr>
              <a:t>bi</a:t>
            </a:r>
            <a:r>
              <a:rPr lang="en-AU" sz="23900" b="1" spc="1000" dirty="0">
                <a:solidFill>
                  <a:schemeClr val="bg1"/>
                </a:solidFill>
                <a:latin typeface="Space Mono" panose="02000509040000020004" pitchFamily="49" charset="77"/>
              </a:rPr>
              <a:t>as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74B938-4ADE-074A-ABF8-204CD1592176}"/>
              </a:ext>
            </a:extLst>
          </p:cNvPr>
          <p:cNvSpPr txBox="1"/>
          <p:nvPr/>
        </p:nvSpPr>
        <p:spPr>
          <a:xfrm>
            <a:off x="2867789" y="1195940"/>
            <a:ext cx="6915676" cy="8694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AU" sz="5050" dirty="0">
                <a:solidFill>
                  <a:prstClr val="white"/>
                </a:solidFill>
                <a:latin typeface="Space Mono" panose="02000509040000020004" pitchFamily="49" charset="77"/>
              </a:rPr>
              <a:t>MACHINE </a:t>
            </a:r>
            <a:r>
              <a:rPr lang="en-AU" sz="5050" dirty="0">
                <a:solidFill>
                  <a:schemeClr val="bg1"/>
                </a:solidFill>
                <a:latin typeface="Space Mono" panose="02000509040000020004" pitchFamily="49" charset="77"/>
              </a:rPr>
              <a:t>LEARNING</a:t>
            </a:r>
            <a:r>
              <a:rPr lang="en-AU" sz="5050" dirty="0">
                <a:solidFill>
                  <a:prstClr val="white"/>
                </a:solidFill>
                <a:latin typeface="Space Mono" panose="02000509040000020004" pitchFamily="49" charset="77"/>
              </a:rPr>
              <a:t> </a:t>
            </a:r>
            <a:endParaRPr lang="en-AU" sz="5050" dirty="0"/>
          </a:p>
        </p:txBody>
      </p:sp>
    </p:spTree>
    <p:extLst>
      <p:ext uri="{BB962C8B-B14F-4D97-AF65-F5344CB8AC3E}">
        <p14:creationId xmlns:p14="http://schemas.microsoft.com/office/powerpoint/2010/main" val="2588207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018A65-8CE6-A748-9597-439AE11C65DB}"/>
              </a:ext>
            </a:extLst>
          </p:cNvPr>
          <p:cNvSpPr txBox="1"/>
          <p:nvPr/>
        </p:nvSpPr>
        <p:spPr>
          <a:xfrm>
            <a:off x="1295770" y="2201524"/>
            <a:ext cx="960045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AU" sz="6600" dirty="0">
                <a:solidFill>
                  <a:prstClr val="white"/>
                </a:solidFill>
                <a:latin typeface="Space Mono" panose="02000509040000020004" pitchFamily="49" charset="77"/>
              </a:rPr>
              <a:t>FIVE POTENTIAL</a:t>
            </a:r>
            <a:br>
              <a:rPr lang="en-AU" sz="6600" dirty="0">
                <a:solidFill>
                  <a:prstClr val="white"/>
                </a:solidFill>
                <a:latin typeface="Space Mono" panose="02000509040000020004" pitchFamily="49" charset="77"/>
              </a:rPr>
            </a:br>
            <a:r>
              <a:rPr lang="en-AU" sz="6600" dirty="0">
                <a:solidFill>
                  <a:prstClr val="white"/>
                </a:solidFill>
                <a:latin typeface="Space Mono" panose="02000509040000020004" pitchFamily="49" charset="77"/>
              </a:rPr>
              <a:t>SOURCES OF </a:t>
            </a:r>
            <a:r>
              <a:rPr lang="en-AU" sz="6600" dirty="0">
                <a:solidFill>
                  <a:srgbClr val="C00000"/>
                </a:solidFill>
                <a:latin typeface="Space Mono" panose="02000509040000020004" pitchFamily="49" charset="77"/>
              </a:rPr>
              <a:t>HARM</a:t>
            </a:r>
          </a:p>
        </p:txBody>
      </p:sp>
    </p:spTree>
    <p:extLst>
      <p:ext uri="{BB962C8B-B14F-4D97-AF65-F5344CB8AC3E}">
        <p14:creationId xmlns:p14="http://schemas.microsoft.com/office/powerpoint/2010/main" val="2838130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67">
            <a:extLst>
              <a:ext uri="{FF2B5EF4-FFF2-40B4-BE49-F238E27FC236}">
                <a16:creationId xmlns:a16="http://schemas.microsoft.com/office/drawing/2014/main" id="{73E29402-8D94-A84B-9644-C53B92117B53}"/>
              </a:ext>
            </a:extLst>
          </p:cNvPr>
          <p:cNvGrpSpPr/>
          <p:nvPr/>
        </p:nvGrpSpPr>
        <p:grpSpPr>
          <a:xfrm>
            <a:off x="1153614" y="665853"/>
            <a:ext cx="36459942" cy="5755728"/>
            <a:chOff x="1153614" y="665853"/>
            <a:chExt cx="36459942" cy="5755728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31D31E4A-9CF1-A941-AECB-C023483F713B}"/>
                </a:ext>
              </a:extLst>
            </p:cNvPr>
            <p:cNvSpPr/>
            <p:nvPr/>
          </p:nvSpPr>
          <p:spPr>
            <a:xfrm>
              <a:off x="1153614" y="1923719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36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world</a:t>
              </a:r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4C254646-4E5F-1A4A-B59F-D84BB1EEA05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97080" y="1923718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population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9BBD86-E6EA-864B-B543-F07854930462}"/>
                </a:ext>
              </a:extLst>
            </p:cNvPr>
            <p:cNvSpPr/>
            <p:nvPr/>
          </p:nvSpPr>
          <p:spPr>
            <a:xfrm>
              <a:off x="5057895" y="3128220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population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selection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ED9EB20-9653-F347-A87C-E708F1100913}"/>
                </a:ext>
              </a:extLst>
            </p:cNvPr>
            <p:cNvCxnSpPr>
              <a:cxnSpLocks/>
              <a:stCxn id="4" idx="3"/>
              <a:endCxn id="3" idx="2"/>
            </p:cNvCxnSpPr>
            <p:nvPr/>
          </p:nvCxnSpPr>
          <p:spPr>
            <a:xfrm flipV="1">
              <a:off x="7134104" y="3543718"/>
              <a:ext cx="66297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5694514-AED1-984F-AAA1-C58DA4E7E5D9}"/>
                </a:ext>
              </a:extLst>
            </p:cNvPr>
            <p:cNvCxnSpPr>
              <a:cxnSpLocks/>
              <a:stCxn id="2" idx="6"/>
              <a:endCxn id="4" idx="1"/>
            </p:cNvCxnSpPr>
            <p:nvPr/>
          </p:nvCxnSpPr>
          <p:spPr>
            <a:xfrm>
              <a:off x="4393614" y="3543719"/>
              <a:ext cx="66428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4A04D15-4603-B14A-B4FE-A56A8E2B27F1}"/>
                </a:ext>
              </a:extLst>
            </p:cNvPr>
            <p:cNvSpPr/>
            <p:nvPr/>
          </p:nvSpPr>
          <p:spPr>
            <a:xfrm>
              <a:off x="14441852" y="1923718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dataset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6DEC11-3D03-564A-B886-89B34459E8F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085318" y="1923717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model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F507ACC-AA7F-F746-81E0-7ADE0895F884}"/>
                </a:ext>
              </a:extLst>
            </p:cNvPr>
            <p:cNvSpPr/>
            <p:nvPr/>
          </p:nvSpPr>
          <p:spPr>
            <a:xfrm>
              <a:off x="18156986" y="2943551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pre-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optimization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CEB66B0D-C4C0-D042-A811-3B6658C26185}"/>
                </a:ext>
              </a:extLst>
            </p:cNvPr>
            <p:cNvCxnSpPr>
              <a:cxnSpLocks/>
              <a:stCxn id="16" idx="3"/>
              <a:endCxn id="15" idx="2"/>
            </p:cNvCxnSpPr>
            <p:nvPr/>
          </p:nvCxnSpPr>
          <p:spPr>
            <a:xfrm>
              <a:off x="20611504" y="3543716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75A92F7-438D-8944-BF73-12E4C68DEE81}"/>
                </a:ext>
              </a:extLst>
            </p:cNvPr>
            <p:cNvCxnSpPr>
              <a:cxnSpLocks/>
              <a:stCxn id="14" idx="6"/>
              <a:endCxn id="16" idx="1"/>
            </p:cNvCxnSpPr>
            <p:nvPr/>
          </p:nvCxnSpPr>
          <p:spPr>
            <a:xfrm flipV="1">
              <a:off x="17681852" y="3543716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0FC0468-0176-814E-8B06-CD102900E60D}"/>
                </a:ext>
              </a:extLst>
            </p:cNvPr>
            <p:cNvSpPr/>
            <p:nvPr/>
          </p:nvSpPr>
          <p:spPr>
            <a:xfrm>
              <a:off x="11606786" y="3312884"/>
              <a:ext cx="226536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measurement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5600D3-4496-3040-A451-1BA5DC0A0D36}"/>
                </a:ext>
              </a:extLst>
            </p:cNvPr>
            <p:cNvCxnSpPr>
              <a:cxnSpLocks/>
              <a:stCxn id="20" idx="3"/>
              <a:endCxn id="14" idx="2"/>
            </p:cNvCxnSpPr>
            <p:nvPr/>
          </p:nvCxnSpPr>
          <p:spPr>
            <a:xfrm>
              <a:off x="13872151" y="3543717"/>
              <a:ext cx="56970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538D0744-C0CC-2A4A-8BF2-07E7CA46BB48}"/>
                </a:ext>
              </a:extLst>
            </p:cNvPr>
            <p:cNvCxnSpPr>
              <a:cxnSpLocks/>
              <a:stCxn id="3" idx="6"/>
              <a:endCxn id="20" idx="1"/>
            </p:cNvCxnSpPr>
            <p:nvPr/>
          </p:nvCxnSpPr>
          <p:spPr>
            <a:xfrm flipV="1">
              <a:off x="11038386" y="3543717"/>
              <a:ext cx="5684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0A4428A-15D9-7947-B1CA-D03F43A714EA}"/>
                </a:ext>
              </a:extLst>
            </p:cNvPr>
            <p:cNvSpPr/>
            <p:nvPr/>
          </p:nvSpPr>
          <p:spPr>
            <a:xfrm>
              <a:off x="27728784" y="1923716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model output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D324AC7-BBEE-A14D-B4B1-26C77F9880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372250" y="1923715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real world implication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8B8327F-A481-0D42-A938-930FFEBCCA93}"/>
                </a:ext>
              </a:extLst>
            </p:cNvPr>
            <p:cNvSpPr/>
            <p:nvPr/>
          </p:nvSpPr>
          <p:spPr>
            <a:xfrm>
              <a:off x="31443918" y="2943549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post-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integration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E7138822-200C-8048-958B-C426695473B2}"/>
                </a:ext>
              </a:extLst>
            </p:cNvPr>
            <p:cNvCxnSpPr>
              <a:cxnSpLocks/>
              <a:stCxn id="35" idx="3"/>
              <a:endCxn id="34" idx="2"/>
            </p:cNvCxnSpPr>
            <p:nvPr/>
          </p:nvCxnSpPr>
          <p:spPr>
            <a:xfrm>
              <a:off x="33898436" y="3543714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5D832FEF-A529-7246-B7B6-49F93A0EA38A}"/>
                </a:ext>
              </a:extLst>
            </p:cNvPr>
            <p:cNvCxnSpPr>
              <a:cxnSpLocks/>
              <a:stCxn id="33" idx="6"/>
              <a:endCxn id="35" idx="1"/>
            </p:cNvCxnSpPr>
            <p:nvPr/>
          </p:nvCxnSpPr>
          <p:spPr>
            <a:xfrm flipV="1">
              <a:off x="30968784" y="3543714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D796173-8045-7E46-8FED-8C6AC21975F5}"/>
                </a:ext>
              </a:extLst>
            </p:cNvPr>
            <p:cNvSpPr/>
            <p:nvPr/>
          </p:nvSpPr>
          <p:spPr>
            <a:xfrm>
              <a:off x="25082874" y="3312882"/>
              <a:ext cx="188705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model run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3ECA9BF4-1846-5B4C-97C4-85CECEEBC119}"/>
                </a:ext>
              </a:extLst>
            </p:cNvPr>
            <p:cNvCxnSpPr>
              <a:cxnSpLocks/>
              <a:stCxn id="38" idx="3"/>
              <a:endCxn id="33" idx="2"/>
            </p:cNvCxnSpPr>
            <p:nvPr/>
          </p:nvCxnSpPr>
          <p:spPr>
            <a:xfrm>
              <a:off x="26969929" y="3543715"/>
              <a:ext cx="758855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EE4342A8-64E6-5641-B3CB-5CEC2336ECA5}"/>
                </a:ext>
              </a:extLst>
            </p:cNvPr>
            <p:cNvCxnSpPr>
              <a:cxnSpLocks/>
              <a:stCxn id="15" idx="6"/>
              <a:endCxn id="38" idx="1"/>
            </p:cNvCxnSpPr>
            <p:nvPr/>
          </p:nvCxnSpPr>
          <p:spPr>
            <a:xfrm flipV="1">
              <a:off x="24326624" y="3543715"/>
              <a:ext cx="756250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3EDC05E-9456-E849-BB25-1A76B0B0E282}"/>
                </a:ext>
              </a:extLst>
            </p:cNvPr>
            <p:cNvSpPr/>
            <p:nvPr/>
          </p:nvSpPr>
          <p:spPr>
            <a:xfrm>
              <a:off x="21667866" y="665853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evaluation</a:t>
              </a: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50195F30-1724-8A4A-9BD4-FFCC01FC899B}"/>
                </a:ext>
              </a:extLst>
            </p:cNvPr>
            <p:cNvCxnSpPr>
              <a:cxnSpLocks/>
              <a:stCxn id="56" idx="2"/>
              <a:endCxn id="15" idx="0"/>
            </p:cNvCxnSpPr>
            <p:nvPr/>
          </p:nvCxnSpPr>
          <p:spPr>
            <a:xfrm>
              <a:off x="22705971" y="1496850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8F0215E-FDB7-4F40-8CF0-D82D922FC518}"/>
                </a:ext>
              </a:extLst>
            </p:cNvPr>
            <p:cNvSpPr/>
            <p:nvPr/>
          </p:nvSpPr>
          <p:spPr>
            <a:xfrm>
              <a:off x="21667866" y="5590584"/>
              <a:ext cx="207621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definition</a:t>
              </a:r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76445332-D39E-7547-9273-F3E73D726F9F}"/>
                </a:ext>
              </a:extLst>
            </p:cNvPr>
            <p:cNvCxnSpPr>
              <a:cxnSpLocks/>
              <a:stCxn id="64" idx="0"/>
              <a:endCxn id="15" idx="4"/>
            </p:cNvCxnSpPr>
            <p:nvPr/>
          </p:nvCxnSpPr>
          <p:spPr>
            <a:xfrm flipV="1">
              <a:off x="22705971" y="5163717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378C6EE0-B927-0744-A108-2E0049E98CD2}"/>
              </a:ext>
            </a:extLst>
          </p:cNvPr>
          <p:cNvSpPr/>
          <p:nvPr/>
        </p:nvSpPr>
        <p:spPr>
          <a:xfrm>
            <a:off x="4393614" y="4928864"/>
            <a:ext cx="370806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AU" sz="3200" b="1" i="1" dirty="0">
                <a:solidFill>
                  <a:srgbClr val="C00000"/>
                </a:solidFill>
                <a:latin typeface="Space Mono" panose="02000509040000020004" pitchFamily="49" charset="77"/>
              </a:rPr>
              <a:t>representation</a:t>
            </a:r>
          </a:p>
          <a:p>
            <a:pPr lvl="0" algn="ctr"/>
            <a:r>
              <a:rPr lang="en-AU" sz="3200" b="1" i="1" dirty="0">
                <a:latin typeface="Space Mono" panose="02000509040000020004" pitchFamily="49" charset="77"/>
              </a:rPr>
              <a:t>bias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AED5699-8D05-B04E-B09D-AC4E960FCD4A}"/>
              </a:ext>
            </a:extLst>
          </p:cNvPr>
          <p:cNvSpPr txBox="1"/>
          <p:nvPr/>
        </p:nvSpPr>
        <p:spPr>
          <a:xfrm>
            <a:off x="-290945" y="37822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9899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33333E-6 L -0.5457 3.33333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29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6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id="{EAED5699-8D05-B04E-B09D-AC4E960FCD4A}"/>
              </a:ext>
            </a:extLst>
          </p:cNvPr>
          <p:cNvSpPr txBox="1"/>
          <p:nvPr/>
        </p:nvSpPr>
        <p:spPr>
          <a:xfrm>
            <a:off x="-290945" y="37822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1C4BC05-BB99-504D-B5D7-57D144E53448}"/>
              </a:ext>
            </a:extLst>
          </p:cNvPr>
          <p:cNvSpPr/>
          <p:nvPr/>
        </p:nvSpPr>
        <p:spPr>
          <a:xfrm>
            <a:off x="4607120" y="5051975"/>
            <a:ext cx="2953053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AU" sz="3200" b="1" i="1" dirty="0">
                <a:solidFill>
                  <a:srgbClr val="C00000"/>
                </a:solidFill>
                <a:latin typeface="Space Mono" panose="02000509040000020004" pitchFamily="49" charset="77"/>
              </a:rPr>
              <a:t>measurement</a:t>
            </a:r>
          </a:p>
          <a:p>
            <a:pPr lvl="0" algn="ctr"/>
            <a:r>
              <a:rPr lang="en-AU" sz="3200" b="1" i="1" dirty="0">
                <a:latin typeface="Space Mono" panose="02000509040000020004" pitchFamily="49" charset="77"/>
              </a:rPr>
              <a:t>bias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D73DEEF-274D-7D4B-A47A-1333257F23E0}"/>
              </a:ext>
            </a:extLst>
          </p:cNvPr>
          <p:cNvGrpSpPr/>
          <p:nvPr/>
        </p:nvGrpSpPr>
        <p:grpSpPr>
          <a:xfrm>
            <a:off x="-5490072" y="665853"/>
            <a:ext cx="36459942" cy="5755728"/>
            <a:chOff x="1153614" y="665853"/>
            <a:chExt cx="36459942" cy="5755728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A8E74C8-5BBD-0E4B-B310-0F327891832A}"/>
                </a:ext>
              </a:extLst>
            </p:cNvPr>
            <p:cNvSpPr/>
            <p:nvPr/>
          </p:nvSpPr>
          <p:spPr>
            <a:xfrm>
              <a:off x="1153614" y="1923719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36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world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41F4023-A899-A74A-93B6-979B63C989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97080" y="1923718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population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9A49887-F6D9-4D46-8C85-339A2524C99B}"/>
                </a:ext>
              </a:extLst>
            </p:cNvPr>
            <p:cNvSpPr/>
            <p:nvPr/>
          </p:nvSpPr>
          <p:spPr>
            <a:xfrm>
              <a:off x="5057895" y="3128220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population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selection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CB1DD270-2072-104A-A9D0-4DB4E3BD1E02}"/>
                </a:ext>
              </a:extLst>
            </p:cNvPr>
            <p:cNvCxnSpPr>
              <a:cxnSpLocks/>
              <a:stCxn id="42" idx="3"/>
              <a:endCxn id="41" idx="2"/>
            </p:cNvCxnSpPr>
            <p:nvPr/>
          </p:nvCxnSpPr>
          <p:spPr>
            <a:xfrm flipV="1">
              <a:off x="7134104" y="3543718"/>
              <a:ext cx="66297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4DCD6303-BA0C-8443-BC15-5E1A14649C46}"/>
                </a:ext>
              </a:extLst>
            </p:cNvPr>
            <p:cNvCxnSpPr>
              <a:cxnSpLocks/>
              <a:stCxn id="32" idx="6"/>
              <a:endCxn id="42" idx="1"/>
            </p:cNvCxnSpPr>
            <p:nvPr/>
          </p:nvCxnSpPr>
          <p:spPr>
            <a:xfrm>
              <a:off x="4393614" y="3543719"/>
              <a:ext cx="66428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C0E3017-4B84-1145-B847-A1DD1B34C539}"/>
                </a:ext>
              </a:extLst>
            </p:cNvPr>
            <p:cNvSpPr/>
            <p:nvPr/>
          </p:nvSpPr>
          <p:spPr>
            <a:xfrm>
              <a:off x="14441852" y="1923718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dataset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AAF4837-6C1D-CD42-92FE-BA5C4D1E20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085318" y="1923717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model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DBFABF1-2F87-F140-A3CA-082E2C7C7AAE}"/>
                </a:ext>
              </a:extLst>
            </p:cNvPr>
            <p:cNvSpPr/>
            <p:nvPr/>
          </p:nvSpPr>
          <p:spPr>
            <a:xfrm>
              <a:off x="18156986" y="2943551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pre-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optimization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6C01AEC9-37CD-3448-A1DB-31EC6F33CE6D}"/>
                </a:ext>
              </a:extLst>
            </p:cNvPr>
            <p:cNvCxnSpPr>
              <a:cxnSpLocks/>
              <a:stCxn id="47" idx="3"/>
              <a:endCxn id="46" idx="2"/>
            </p:cNvCxnSpPr>
            <p:nvPr/>
          </p:nvCxnSpPr>
          <p:spPr>
            <a:xfrm>
              <a:off x="20611504" y="3543716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80B0D53B-44CE-9346-A3EE-3C50DE8FFD21}"/>
                </a:ext>
              </a:extLst>
            </p:cNvPr>
            <p:cNvCxnSpPr>
              <a:cxnSpLocks/>
              <a:stCxn id="45" idx="6"/>
              <a:endCxn id="47" idx="1"/>
            </p:cNvCxnSpPr>
            <p:nvPr/>
          </p:nvCxnSpPr>
          <p:spPr>
            <a:xfrm flipV="1">
              <a:off x="17681852" y="3543716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9079908A-18EF-054F-83D4-10C0CABEF302}"/>
                </a:ext>
              </a:extLst>
            </p:cNvPr>
            <p:cNvSpPr/>
            <p:nvPr/>
          </p:nvSpPr>
          <p:spPr>
            <a:xfrm>
              <a:off x="11606786" y="3312884"/>
              <a:ext cx="226536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measurement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397A1F45-5911-B74C-A61E-8A73CF6F3372}"/>
                </a:ext>
              </a:extLst>
            </p:cNvPr>
            <p:cNvCxnSpPr>
              <a:cxnSpLocks/>
              <a:stCxn id="50" idx="3"/>
              <a:endCxn id="45" idx="2"/>
            </p:cNvCxnSpPr>
            <p:nvPr/>
          </p:nvCxnSpPr>
          <p:spPr>
            <a:xfrm>
              <a:off x="13872151" y="3543717"/>
              <a:ext cx="56970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D010B739-ABC2-DF4F-A784-1827D8CDBE99}"/>
                </a:ext>
              </a:extLst>
            </p:cNvPr>
            <p:cNvCxnSpPr>
              <a:cxnSpLocks/>
              <a:stCxn id="41" idx="6"/>
              <a:endCxn id="50" idx="1"/>
            </p:cNvCxnSpPr>
            <p:nvPr/>
          </p:nvCxnSpPr>
          <p:spPr>
            <a:xfrm flipV="1">
              <a:off x="11038386" y="3543717"/>
              <a:ext cx="5684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26C2637-7894-0D4D-AFC8-92DA49082DD0}"/>
                </a:ext>
              </a:extLst>
            </p:cNvPr>
            <p:cNvSpPr/>
            <p:nvPr/>
          </p:nvSpPr>
          <p:spPr>
            <a:xfrm>
              <a:off x="27728784" y="1923716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model output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68CCC0B-B9C8-0945-8DD3-DD75815489F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372250" y="1923715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real world implication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CA615F6-398A-0246-96A3-9F339ECE9CA0}"/>
                </a:ext>
              </a:extLst>
            </p:cNvPr>
            <p:cNvSpPr/>
            <p:nvPr/>
          </p:nvSpPr>
          <p:spPr>
            <a:xfrm>
              <a:off x="31443918" y="2943549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post-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integration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FE8B3D92-9EEE-1C48-904F-1A72B623F5C3}"/>
                </a:ext>
              </a:extLst>
            </p:cNvPr>
            <p:cNvCxnSpPr>
              <a:cxnSpLocks/>
              <a:stCxn id="55" idx="3"/>
              <a:endCxn id="54" idx="2"/>
            </p:cNvCxnSpPr>
            <p:nvPr/>
          </p:nvCxnSpPr>
          <p:spPr>
            <a:xfrm>
              <a:off x="33898436" y="3543714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278FCED-9E64-5E4B-BCF1-3AB1111D957E}"/>
                </a:ext>
              </a:extLst>
            </p:cNvPr>
            <p:cNvCxnSpPr>
              <a:cxnSpLocks/>
              <a:stCxn id="53" idx="6"/>
              <a:endCxn id="55" idx="1"/>
            </p:cNvCxnSpPr>
            <p:nvPr/>
          </p:nvCxnSpPr>
          <p:spPr>
            <a:xfrm flipV="1">
              <a:off x="30968784" y="3543714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CD7DED2-5390-5F42-AFDD-9BD2EE072C98}"/>
                </a:ext>
              </a:extLst>
            </p:cNvPr>
            <p:cNvSpPr/>
            <p:nvPr/>
          </p:nvSpPr>
          <p:spPr>
            <a:xfrm>
              <a:off x="25082874" y="3312882"/>
              <a:ext cx="188705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model run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D86C630F-68AF-7E4D-9D34-389187CB9636}"/>
                </a:ext>
              </a:extLst>
            </p:cNvPr>
            <p:cNvCxnSpPr>
              <a:cxnSpLocks/>
              <a:stCxn id="60" idx="3"/>
              <a:endCxn id="53" idx="2"/>
            </p:cNvCxnSpPr>
            <p:nvPr/>
          </p:nvCxnSpPr>
          <p:spPr>
            <a:xfrm>
              <a:off x="26969929" y="3543715"/>
              <a:ext cx="758855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5993EE67-D245-BD42-907C-59D6E2178BBE}"/>
                </a:ext>
              </a:extLst>
            </p:cNvPr>
            <p:cNvCxnSpPr>
              <a:cxnSpLocks/>
              <a:stCxn id="46" idx="6"/>
              <a:endCxn id="60" idx="1"/>
            </p:cNvCxnSpPr>
            <p:nvPr/>
          </p:nvCxnSpPr>
          <p:spPr>
            <a:xfrm flipV="1">
              <a:off x="24326624" y="3543715"/>
              <a:ext cx="756250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EF26B9F-0A38-9E4B-9487-0330A98E5B1C}"/>
                </a:ext>
              </a:extLst>
            </p:cNvPr>
            <p:cNvSpPr/>
            <p:nvPr/>
          </p:nvSpPr>
          <p:spPr>
            <a:xfrm>
              <a:off x="21667866" y="665853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evaluation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FD49ABD8-A65B-C14F-A1D0-51D3F0AE8098}"/>
                </a:ext>
              </a:extLst>
            </p:cNvPr>
            <p:cNvCxnSpPr>
              <a:cxnSpLocks/>
              <a:stCxn id="63" idx="2"/>
              <a:endCxn id="46" idx="0"/>
            </p:cNvCxnSpPr>
            <p:nvPr/>
          </p:nvCxnSpPr>
          <p:spPr>
            <a:xfrm>
              <a:off x="22705971" y="1496850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AA13D60-237D-044B-9EB3-46BB0B26BB24}"/>
                </a:ext>
              </a:extLst>
            </p:cNvPr>
            <p:cNvSpPr/>
            <p:nvPr/>
          </p:nvSpPr>
          <p:spPr>
            <a:xfrm>
              <a:off x="21667866" y="5590584"/>
              <a:ext cx="207621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definition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201EBF03-90A7-AA48-A09B-298FE8CACE62}"/>
                </a:ext>
              </a:extLst>
            </p:cNvPr>
            <p:cNvCxnSpPr>
              <a:cxnSpLocks/>
              <a:stCxn id="67" idx="0"/>
              <a:endCxn id="46" idx="4"/>
            </p:cNvCxnSpPr>
            <p:nvPr/>
          </p:nvCxnSpPr>
          <p:spPr>
            <a:xfrm flipV="1">
              <a:off x="22705971" y="5163717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58014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33333E-6 L -0.54492 3.33333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25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1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id="{EAED5699-8D05-B04E-B09D-AC4E960FCD4A}"/>
              </a:ext>
            </a:extLst>
          </p:cNvPr>
          <p:cNvSpPr txBox="1"/>
          <p:nvPr/>
        </p:nvSpPr>
        <p:spPr>
          <a:xfrm>
            <a:off x="-290945" y="37822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1C4BC05-BB99-504D-B5D7-57D144E53448}"/>
              </a:ext>
            </a:extLst>
          </p:cNvPr>
          <p:cNvSpPr/>
          <p:nvPr/>
        </p:nvSpPr>
        <p:spPr>
          <a:xfrm>
            <a:off x="5427010" y="5377146"/>
            <a:ext cx="2953053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AU" sz="3200" b="1" i="1" dirty="0">
                <a:solidFill>
                  <a:srgbClr val="C00000"/>
                </a:solidFill>
                <a:latin typeface="Space Mono" panose="02000509040000020004" pitchFamily="49" charset="77"/>
              </a:rPr>
              <a:t>aggregation</a:t>
            </a:r>
          </a:p>
          <a:p>
            <a:pPr lvl="0" algn="ctr"/>
            <a:r>
              <a:rPr lang="en-AU" sz="3200" b="1" i="1" dirty="0">
                <a:latin typeface="Space Mono" panose="02000509040000020004" pitchFamily="49" charset="77"/>
              </a:rPr>
              <a:t>bias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EF8D880-FDE7-1841-9570-EDE8E49ADCFE}"/>
              </a:ext>
            </a:extLst>
          </p:cNvPr>
          <p:cNvGrpSpPr/>
          <p:nvPr/>
        </p:nvGrpSpPr>
        <p:grpSpPr>
          <a:xfrm>
            <a:off x="-12134189" y="665849"/>
            <a:ext cx="36459942" cy="5755728"/>
            <a:chOff x="1153614" y="665853"/>
            <a:chExt cx="36459942" cy="5755728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6BDAB15-8D59-1F43-A2BE-EEC760321E28}"/>
                </a:ext>
              </a:extLst>
            </p:cNvPr>
            <p:cNvSpPr/>
            <p:nvPr/>
          </p:nvSpPr>
          <p:spPr>
            <a:xfrm>
              <a:off x="1153614" y="1923719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36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world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2D743AA-C352-1241-AE77-3932172B4D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97080" y="1923718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population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F6D538B-6C04-5B41-B12F-599B2EFA9DD2}"/>
                </a:ext>
              </a:extLst>
            </p:cNvPr>
            <p:cNvSpPr/>
            <p:nvPr/>
          </p:nvSpPr>
          <p:spPr>
            <a:xfrm>
              <a:off x="5057895" y="3128220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population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selection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BBC92D78-5E32-8144-AEB4-71BD3CE1EF78}"/>
                </a:ext>
              </a:extLst>
            </p:cNvPr>
            <p:cNvCxnSpPr>
              <a:cxnSpLocks/>
              <a:stCxn id="35" idx="3"/>
              <a:endCxn id="34" idx="2"/>
            </p:cNvCxnSpPr>
            <p:nvPr/>
          </p:nvCxnSpPr>
          <p:spPr>
            <a:xfrm flipV="1">
              <a:off x="7134104" y="3543718"/>
              <a:ext cx="66297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5684549-F498-7541-9C65-BE45C730D7B4}"/>
                </a:ext>
              </a:extLst>
            </p:cNvPr>
            <p:cNvCxnSpPr>
              <a:cxnSpLocks/>
              <a:stCxn id="33" idx="6"/>
              <a:endCxn id="35" idx="1"/>
            </p:cNvCxnSpPr>
            <p:nvPr/>
          </p:nvCxnSpPr>
          <p:spPr>
            <a:xfrm>
              <a:off x="4393614" y="3543719"/>
              <a:ext cx="66428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A31BB95-9767-FB4A-B5FE-D106175D83FA}"/>
                </a:ext>
              </a:extLst>
            </p:cNvPr>
            <p:cNvSpPr/>
            <p:nvPr/>
          </p:nvSpPr>
          <p:spPr>
            <a:xfrm>
              <a:off x="14441852" y="1923718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dataset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79E50CB-7C33-4B4B-8E8B-326FB2A0ED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085318" y="1923717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model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7C9881C-73CA-2846-9D45-1DB05322B3DA}"/>
                </a:ext>
              </a:extLst>
            </p:cNvPr>
            <p:cNvSpPr/>
            <p:nvPr/>
          </p:nvSpPr>
          <p:spPr>
            <a:xfrm>
              <a:off x="18156986" y="2943551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pre-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optimization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2B9D4CB9-B1FD-5F4C-B866-51221605ED30}"/>
                </a:ext>
              </a:extLst>
            </p:cNvPr>
            <p:cNvCxnSpPr>
              <a:cxnSpLocks/>
              <a:stCxn id="40" idx="3"/>
              <a:endCxn id="39" idx="2"/>
            </p:cNvCxnSpPr>
            <p:nvPr/>
          </p:nvCxnSpPr>
          <p:spPr>
            <a:xfrm>
              <a:off x="20611504" y="3543716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F8AA36A3-1F20-C642-BCAC-7802866BDE26}"/>
                </a:ext>
              </a:extLst>
            </p:cNvPr>
            <p:cNvCxnSpPr>
              <a:cxnSpLocks/>
              <a:stCxn id="38" idx="6"/>
              <a:endCxn id="40" idx="1"/>
            </p:cNvCxnSpPr>
            <p:nvPr/>
          </p:nvCxnSpPr>
          <p:spPr>
            <a:xfrm flipV="1">
              <a:off x="17681852" y="3543716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34DDE08-74C9-FF45-87C7-AB77E4DF853E}"/>
                </a:ext>
              </a:extLst>
            </p:cNvPr>
            <p:cNvSpPr/>
            <p:nvPr/>
          </p:nvSpPr>
          <p:spPr>
            <a:xfrm>
              <a:off x="11606786" y="3312884"/>
              <a:ext cx="226536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measurement</a:t>
              </a:r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DE4690B8-A22B-344B-88CC-657BB0132245}"/>
                </a:ext>
              </a:extLst>
            </p:cNvPr>
            <p:cNvCxnSpPr>
              <a:cxnSpLocks/>
              <a:stCxn id="64" idx="3"/>
              <a:endCxn id="38" idx="2"/>
            </p:cNvCxnSpPr>
            <p:nvPr/>
          </p:nvCxnSpPr>
          <p:spPr>
            <a:xfrm>
              <a:off x="13872151" y="3543717"/>
              <a:ext cx="56970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9A4BBE7E-E0C6-684D-B195-82B075C858EA}"/>
                </a:ext>
              </a:extLst>
            </p:cNvPr>
            <p:cNvCxnSpPr>
              <a:cxnSpLocks/>
              <a:stCxn id="34" idx="6"/>
              <a:endCxn id="64" idx="1"/>
            </p:cNvCxnSpPr>
            <p:nvPr/>
          </p:nvCxnSpPr>
          <p:spPr>
            <a:xfrm flipV="1">
              <a:off x="11038386" y="3543717"/>
              <a:ext cx="5684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6088561-BDAC-9D42-A780-2775FBAE9919}"/>
                </a:ext>
              </a:extLst>
            </p:cNvPr>
            <p:cNvSpPr/>
            <p:nvPr/>
          </p:nvSpPr>
          <p:spPr>
            <a:xfrm>
              <a:off x="27728784" y="1923716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model output</a:t>
              </a: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1BC898D7-A634-8F47-A216-7AA347B31B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372250" y="1923715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real world implication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32FEA209-EAD0-E143-AC39-AB11ED649511}"/>
                </a:ext>
              </a:extLst>
            </p:cNvPr>
            <p:cNvSpPr/>
            <p:nvPr/>
          </p:nvSpPr>
          <p:spPr>
            <a:xfrm>
              <a:off x="31443918" y="2943549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post-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integration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7A995547-9EF8-0642-87BD-1A6F3CCB1896}"/>
                </a:ext>
              </a:extLst>
            </p:cNvPr>
            <p:cNvCxnSpPr>
              <a:cxnSpLocks/>
              <a:stCxn id="74" idx="3"/>
              <a:endCxn id="73" idx="2"/>
            </p:cNvCxnSpPr>
            <p:nvPr/>
          </p:nvCxnSpPr>
          <p:spPr>
            <a:xfrm>
              <a:off x="33898436" y="3543714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52E48164-E887-314B-8FE0-C7822523C747}"/>
                </a:ext>
              </a:extLst>
            </p:cNvPr>
            <p:cNvCxnSpPr>
              <a:cxnSpLocks/>
              <a:stCxn id="69" idx="6"/>
              <a:endCxn id="74" idx="1"/>
            </p:cNvCxnSpPr>
            <p:nvPr/>
          </p:nvCxnSpPr>
          <p:spPr>
            <a:xfrm flipV="1">
              <a:off x="30968784" y="3543714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3640B63-4F49-8B47-BD7E-5A543EA9C63A}"/>
                </a:ext>
              </a:extLst>
            </p:cNvPr>
            <p:cNvSpPr/>
            <p:nvPr/>
          </p:nvSpPr>
          <p:spPr>
            <a:xfrm>
              <a:off x="25082874" y="3312882"/>
              <a:ext cx="188705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model run</a:t>
              </a:r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2A91C6C7-499F-8646-986D-2916CBC2FF2A}"/>
                </a:ext>
              </a:extLst>
            </p:cNvPr>
            <p:cNvCxnSpPr>
              <a:cxnSpLocks/>
              <a:stCxn id="77" idx="3"/>
              <a:endCxn id="69" idx="2"/>
            </p:cNvCxnSpPr>
            <p:nvPr/>
          </p:nvCxnSpPr>
          <p:spPr>
            <a:xfrm>
              <a:off x="26969929" y="3543715"/>
              <a:ext cx="758855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93345E25-2596-7641-9040-F81D30021B54}"/>
                </a:ext>
              </a:extLst>
            </p:cNvPr>
            <p:cNvCxnSpPr>
              <a:cxnSpLocks/>
              <a:stCxn id="39" idx="6"/>
              <a:endCxn id="77" idx="1"/>
            </p:cNvCxnSpPr>
            <p:nvPr/>
          </p:nvCxnSpPr>
          <p:spPr>
            <a:xfrm flipV="1">
              <a:off x="24326624" y="3543715"/>
              <a:ext cx="756250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A4E41A6C-F62D-4B4A-AE46-50172C3A5811}"/>
                </a:ext>
              </a:extLst>
            </p:cNvPr>
            <p:cNvSpPr/>
            <p:nvPr/>
          </p:nvSpPr>
          <p:spPr>
            <a:xfrm>
              <a:off x="21667866" y="665853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evaluation</a:t>
              </a:r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72F38411-EBCA-A94A-842C-0DFAD973A537}"/>
                </a:ext>
              </a:extLst>
            </p:cNvPr>
            <p:cNvCxnSpPr>
              <a:cxnSpLocks/>
              <a:stCxn id="80" idx="2"/>
              <a:endCxn id="39" idx="0"/>
            </p:cNvCxnSpPr>
            <p:nvPr/>
          </p:nvCxnSpPr>
          <p:spPr>
            <a:xfrm>
              <a:off x="22705971" y="1496850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1005D2BD-F0CD-C941-A18E-B29B1D5A7744}"/>
                </a:ext>
              </a:extLst>
            </p:cNvPr>
            <p:cNvSpPr/>
            <p:nvPr/>
          </p:nvSpPr>
          <p:spPr>
            <a:xfrm>
              <a:off x="21667866" y="5590584"/>
              <a:ext cx="207621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definition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E26286E1-E988-9C49-8AA4-5296CDFC4094}"/>
                </a:ext>
              </a:extLst>
            </p:cNvPr>
            <p:cNvCxnSpPr>
              <a:cxnSpLocks/>
              <a:stCxn id="82" idx="0"/>
              <a:endCxn id="39" idx="4"/>
            </p:cNvCxnSpPr>
            <p:nvPr/>
          </p:nvCxnSpPr>
          <p:spPr>
            <a:xfrm flipV="1">
              <a:off x="22705971" y="5163717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B678F666-1FB5-4546-9A66-B113D86DD13D}"/>
              </a:ext>
            </a:extLst>
          </p:cNvPr>
          <p:cNvSpPr/>
          <p:nvPr/>
        </p:nvSpPr>
        <p:spPr>
          <a:xfrm>
            <a:off x="5534589" y="665849"/>
            <a:ext cx="270138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/>
            <a:r>
              <a:rPr lang="en-AU" sz="3200" b="1" i="1" dirty="0">
                <a:solidFill>
                  <a:srgbClr val="C00000"/>
                </a:solidFill>
                <a:latin typeface="Space Mono" panose="02000509040000020004" pitchFamily="49" charset="77"/>
              </a:rPr>
              <a:t>evaluation</a:t>
            </a:r>
          </a:p>
          <a:p>
            <a:pPr lvl="0" algn="ctr"/>
            <a:r>
              <a:rPr lang="en-AU" sz="3200" b="1" i="1" dirty="0">
                <a:latin typeface="Space Mono" panose="02000509040000020004" pitchFamily="49" charset="77"/>
              </a:rPr>
              <a:t>bias</a:t>
            </a:r>
          </a:p>
        </p:txBody>
      </p:sp>
    </p:spTree>
    <p:extLst>
      <p:ext uri="{BB962C8B-B14F-4D97-AF65-F5344CB8AC3E}">
        <p14:creationId xmlns:p14="http://schemas.microsoft.com/office/powerpoint/2010/main" val="3985033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3.33333E-6 L -0.5457 3.33333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29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1" grpId="1"/>
      <p:bldP spid="84" grpId="0"/>
      <p:bldP spid="84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id="{EAED5699-8D05-B04E-B09D-AC4E960FCD4A}"/>
              </a:ext>
            </a:extLst>
          </p:cNvPr>
          <p:cNvSpPr txBox="1"/>
          <p:nvPr/>
        </p:nvSpPr>
        <p:spPr>
          <a:xfrm>
            <a:off x="-290945" y="37822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229E4EA-2899-4348-B85A-D8604A2CCC03}"/>
              </a:ext>
            </a:extLst>
          </p:cNvPr>
          <p:cNvGrpSpPr/>
          <p:nvPr/>
        </p:nvGrpSpPr>
        <p:grpSpPr>
          <a:xfrm>
            <a:off x="-18778306" y="665845"/>
            <a:ext cx="36459942" cy="5755728"/>
            <a:chOff x="1153614" y="665853"/>
            <a:chExt cx="36459942" cy="5755728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E159C3D-C728-F246-957F-7BA2AB8AD3CE}"/>
                </a:ext>
              </a:extLst>
            </p:cNvPr>
            <p:cNvSpPr/>
            <p:nvPr/>
          </p:nvSpPr>
          <p:spPr>
            <a:xfrm>
              <a:off x="1153614" y="1923719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36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world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F35A2FD-1342-BE46-A035-75DC39A828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97080" y="1923718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population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31A959B-47E0-4C42-B84D-8C6CCB02268A}"/>
                </a:ext>
              </a:extLst>
            </p:cNvPr>
            <p:cNvSpPr/>
            <p:nvPr/>
          </p:nvSpPr>
          <p:spPr>
            <a:xfrm>
              <a:off x="5057895" y="3128220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population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selection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2520D25B-1923-7B45-8773-6867F20C7C85}"/>
                </a:ext>
              </a:extLst>
            </p:cNvPr>
            <p:cNvCxnSpPr>
              <a:cxnSpLocks/>
              <a:stCxn id="42" idx="3"/>
              <a:endCxn id="41" idx="2"/>
            </p:cNvCxnSpPr>
            <p:nvPr/>
          </p:nvCxnSpPr>
          <p:spPr>
            <a:xfrm flipV="1">
              <a:off x="7134104" y="3543718"/>
              <a:ext cx="66297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84AF623-CA80-1745-92F4-F617DE89978A}"/>
                </a:ext>
              </a:extLst>
            </p:cNvPr>
            <p:cNvCxnSpPr>
              <a:cxnSpLocks/>
              <a:stCxn id="32" idx="6"/>
              <a:endCxn id="42" idx="1"/>
            </p:cNvCxnSpPr>
            <p:nvPr/>
          </p:nvCxnSpPr>
          <p:spPr>
            <a:xfrm>
              <a:off x="4393614" y="3543719"/>
              <a:ext cx="66428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20F43ACA-BA99-4140-9BAD-C9FEE3C8E71C}"/>
                </a:ext>
              </a:extLst>
            </p:cNvPr>
            <p:cNvSpPr/>
            <p:nvPr/>
          </p:nvSpPr>
          <p:spPr>
            <a:xfrm>
              <a:off x="14441852" y="1923718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dataset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EA2DBDD-A631-2C40-AC07-17996121273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085318" y="1923717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model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741CD5-152D-774B-AEC3-78FE5390C81D}"/>
                </a:ext>
              </a:extLst>
            </p:cNvPr>
            <p:cNvSpPr/>
            <p:nvPr/>
          </p:nvSpPr>
          <p:spPr>
            <a:xfrm>
              <a:off x="18156986" y="2943551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pre-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optimization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FA4D91DA-C2B0-4446-A66C-2007C3E476E5}"/>
                </a:ext>
              </a:extLst>
            </p:cNvPr>
            <p:cNvCxnSpPr>
              <a:cxnSpLocks/>
              <a:stCxn id="47" idx="3"/>
              <a:endCxn id="46" idx="2"/>
            </p:cNvCxnSpPr>
            <p:nvPr/>
          </p:nvCxnSpPr>
          <p:spPr>
            <a:xfrm>
              <a:off x="20611504" y="3543716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4F9740E0-17CD-B04F-9727-6930EAB8822A}"/>
                </a:ext>
              </a:extLst>
            </p:cNvPr>
            <p:cNvCxnSpPr>
              <a:cxnSpLocks/>
              <a:stCxn id="45" idx="6"/>
              <a:endCxn id="47" idx="1"/>
            </p:cNvCxnSpPr>
            <p:nvPr/>
          </p:nvCxnSpPr>
          <p:spPr>
            <a:xfrm flipV="1">
              <a:off x="17681852" y="3543716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936ACF0-A925-FB47-93F2-89796F159F60}"/>
                </a:ext>
              </a:extLst>
            </p:cNvPr>
            <p:cNvSpPr/>
            <p:nvPr/>
          </p:nvSpPr>
          <p:spPr>
            <a:xfrm>
              <a:off x="11606786" y="3312884"/>
              <a:ext cx="226536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measurement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64FE97AC-A97F-924C-A26C-1ECEBA6C2D13}"/>
                </a:ext>
              </a:extLst>
            </p:cNvPr>
            <p:cNvCxnSpPr>
              <a:cxnSpLocks/>
              <a:stCxn id="50" idx="3"/>
              <a:endCxn id="45" idx="2"/>
            </p:cNvCxnSpPr>
            <p:nvPr/>
          </p:nvCxnSpPr>
          <p:spPr>
            <a:xfrm>
              <a:off x="13872151" y="3543717"/>
              <a:ext cx="56970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4927BD40-E55E-724C-A0D8-61FC50CBE153}"/>
                </a:ext>
              </a:extLst>
            </p:cNvPr>
            <p:cNvCxnSpPr>
              <a:cxnSpLocks/>
              <a:stCxn id="41" idx="6"/>
              <a:endCxn id="50" idx="1"/>
            </p:cNvCxnSpPr>
            <p:nvPr/>
          </p:nvCxnSpPr>
          <p:spPr>
            <a:xfrm flipV="1">
              <a:off x="11038386" y="3543717"/>
              <a:ext cx="5684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3ED1BB7-BE4F-B645-BE9B-3D8540A12176}"/>
                </a:ext>
              </a:extLst>
            </p:cNvPr>
            <p:cNvSpPr/>
            <p:nvPr/>
          </p:nvSpPr>
          <p:spPr>
            <a:xfrm>
              <a:off x="27728784" y="1923716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model output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AD47A02-EAF1-DD46-A1F1-18431B570FF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372250" y="1923715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real world implication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AA157F9-C155-4940-BA9F-AEB81402EBBF}"/>
                </a:ext>
              </a:extLst>
            </p:cNvPr>
            <p:cNvSpPr/>
            <p:nvPr/>
          </p:nvSpPr>
          <p:spPr>
            <a:xfrm>
              <a:off x="31443918" y="2943549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post-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integration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7FEB3CD-1055-6146-8795-AB66D8834039}"/>
                </a:ext>
              </a:extLst>
            </p:cNvPr>
            <p:cNvCxnSpPr>
              <a:cxnSpLocks/>
              <a:stCxn id="55" idx="3"/>
              <a:endCxn id="54" idx="2"/>
            </p:cNvCxnSpPr>
            <p:nvPr/>
          </p:nvCxnSpPr>
          <p:spPr>
            <a:xfrm>
              <a:off x="33898436" y="3543714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D74A0F6F-D58B-B748-841A-2CECC8EA9412}"/>
                </a:ext>
              </a:extLst>
            </p:cNvPr>
            <p:cNvCxnSpPr>
              <a:cxnSpLocks/>
              <a:stCxn id="53" idx="6"/>
              <a:endCxn id="55" idx="1"/>
            </p:cNvCxnSpPr>
            <p:nvPr/>
          </p:nvCxnSpPr>
          <p:spPr>
            <a:xfrm flipV="1">
              <a:off x="30968784" y="3543714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7C48FDC-B43A-CD48-B177-F1A186AC7654}"/>
                </a:ext>
              </a:extLst>
            </p:cNvPr>
            <p:cNvSpPr/>
            <p:nvPr/>
          </p:nvSpPr>
          <p:spPr>
            <a:xfrm>
              <a:off x="25082874" y="3312882"/>
              <a:ext cx="188705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model run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A8EA6A02-61DB-E846-A3C7-C31945BC6C2F}"/>
                </a:ext>
              </a:extLst>
            </p:cNvPr>
            <p:cNvCxnSpPr>
              <a:cxnSpLocks/>
              <a:stCxn id="60" idx="3"/>
              <a:endCxn id="53" idx="2"/>
            </p:cNvCxnSpPr>
            <p:nvPr/>
          </p:nvCxnSpPr>
          <p:spPr>
            <a:xfrm>
              <a:off x="26969929" y="3543715"/>
              <a:ext cx="758855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1258CF68-2EB2-EB43-A520-8697DF76933F}"/>
                </a:ext>
              </a:extLst>
            </p:cNvPr>
            <p:cNvCxnSpPr>
              <a:cxnSpLocks/>
              <a:stCxn id="46" idx="6"/>
              <a:endCxn id="60" idx="1"/>
            </p:cNvCxnSpPr>
            <p:nvPr/>
          </p:nvCxnSpPr>
          <p:spPr>
            <a:xfrm flipV="1">
              <a:off x="24326624" y="3543715"/>
              <a:ext cx="756250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618E4D4-6735-314D-8B55-8AEB26A76D44}"/>
                </a:ext>
              </a:extLst>
            </p:cNvPr>
            <p:cNvSpPr/>
            <p:nvPr/>
          </p:nvSpPr>
          <p:spPr>
            <a:xfrm>
              <a:off x="21667866" y="665853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evaluation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DC4B884D-726D-D641-8143-62C8B55957D2}"/>
                </a:ext>
              </a:extLst>
            </p:cNvPr>
            <p:cNvCxnSpPr>
              <a:cxnSpLocks/>
              <a:stCxn id="63" idx="2"/>
              <a:endCxn id="46" idx="0"/>
            </p:cNvCxnSpPr>
            <p:nvPr/>
          </p:nvCxnSpPr>
          <p:spPr>
            <a:xfrm>
              <a:off x="22705971" y="1496850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A81BF12E-5E04-D748-82AB-2E5639AE0C1C}"/>
                </a:ext>
              </a:extLst>
            </p:cNvPr>
            <p:cNvSpPr/>
            <p:nvPr/>
          </p:nvSpPr>
          <p:spPr>
            <a:xfrm>
              <a:off x="21667866" y="5590584"/>
              <a:ext cx="207621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definition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207A187B-0BDE-2E41-BC4F-A9AB87DE0A86}"/>
                </a:ext>
              </a:extLst>
            </p:cNvPr>
            <p:cNvCxnSpPr>
              <a:cxnSpLocks/>
              <a:stCxn id="67" idx="0"/>
              <a:endCxn id="46" idx="4"/>
            </p:cNvCxnSpPr>
            <p:nvPr/>
          </p:nvCxnSpPr>
          <p:spPr>
            <a:xfrm flipV="1">
              <a:off x="22705971" y="5163717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50674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33333E-6 L -0.54544 3.33333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2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id="{EAED5699-8D05-B04E-B09D-AC4E960FCD4A}"/>
              </a:ext>
            </a:extLst>
          </p:cNvPr>
          <p:cNvSpPr txBox="1"/>
          <p:nvPr/>
        </p:nvSpPr>
        <p:spPr>
          <a:xfrm>
            <a:off x="-290945" y="37822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D433DA4-53F3-C443-AE18-E21A09CD49D1}"/>
              </a:ext>
            </a:extLst>
          </p:cNvPr>
          <p:cNvGrpSpPr/>
          <p:nvPr/>
        </p:nvGrpSpPr>
        <p:grpSpPr>
          <a:xfrm>
            <a:off x="-25422423" y="665841"/>
            <a:ext cx="36459942" cy="5755728"/>
            <a:chOff x="1153614" y="665853"/>
            <a:chExt cx="36459942" cy="5755728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2BB5763-062C-4147-BF58-55DF131224E3}"/>
                </a:ext>
              </a:extLst>
            </p:cNvPr>
            <p:cNvSpPr/>
            <p:nvPr/>
          </p:nvSpPr>
          <p:spPr>
            <a:xfrm>
              <a:off x="1153614" y="1923719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36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world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35651DF-6A10-454F-8F76-D1FEBE46FC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97080" y="1923718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population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85A23C4-2770-784C-836B-9CDCA4CA0B01}"/>
                </a:ext>
              </a:extLst>
            </p:cNvPr>
            <p:cNvSpPr/>
            <p:nvPr/>
          </p:nvSpPr>
          <p:spPr>
            <a:xfrm>
              <a:off x="5057895" y="3128220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population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selection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A1D3AF9C-C029-5B45-98E5-D34F24927BFF}"/>
                </a:ext>
              </a:extLst>
            </p:cNvPr>
            <p:cNvCxnSpPr>
              <a:cxnSpLocks/>
              <a:stCxn id="34" idx="3"/>
              <a:endCxn id="33" idx="2"/>
            </p:cNvCxnSpPr>
            <p:nvPr/>
          </p:nvCxnSpPr>
          <p:spPr>
            <a:xfrm flipV="1">
              <a:off x="7134104" y="3543718"/>
              <a:ext cx="66297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ABABC945-6F62-454E-BF8E-18E1518512D4}"/>
                </a:ext>
              </a:extLst>
            </p:cNvPr>
            <p:cNvCxnSpPr>
              <a:cxnSpLocks/>
              <a:stCxn id="30" idx="6"/>
              <a:endCxn id="34" idx="1"/>
            </p:cNvCxnSpPr>
            <p:nvPr/>
          </p:nvCxnSpPr>
          <p:spPr>
            <a:xfrm>
              <a:off x="4393614" y="3543719"/>
              <a:ext cx="66428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39E75F2-25C3-B243-86C5-7AD1DB18E92F}"/>
                </a:ext>
              </a:extLst>
            </p:cNvPr>
            <p:cNvSpPr/>
            <p:nvPr/>
          </p:nvSpPr>
          <p:spPr>
            <a:xfrm>
              <a:off x="14441852" y="1923718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dataset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A4B13D9-BB82-E349-B5FD-E745338DC4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085318" y="1923717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model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ABDD5C1-E4CD-254F-9E72-CC0D6944D479}"/>
                </a:ext>
              </a:extLst>
            </p:cNvPr>
            <p:cNvSpPr/>
            <p:nvPr/>
          </p:nvSpPr>
          <p:spPr>
            <a:xfrm>
              <a:off x="18156986" y="2943551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pre-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optimization</a:t>
              </a: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6BF6FF18-17ED-734E-81F2-98CC9E0F0CF0}"/>
                </a:ext>
              </a:extLst>
            </p:cNvPr>
            <p:cNvCxnSpPr>
              <a:cxnSpLocks/>
              <a:stCxn id="39" idx="3"/>
              <a:endCxn id="38" idx="2"/>
            </p:cNvCxnSpPr>
            <p:nvPr/>
          </p:nvCxnSpPr>
          <p:spPr>
            <a:xfrm>
              <a:off x="20611504" y="3543716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2464BEDC-0B34-0246-BF16-B6333D5EAB3B}"/>
                </a:ext>
              </a:extLst>
            </p:cNvPr>
            <p:cNvCxnSpPr>
              <a:cxnSpLocks/>
              <a:stCxn id="37" idx="6"/>
              <a:endCxn id="39" idx="1"/>
            </p:cNvCxnSpPr>
            <p:nvPr/>
          </p:nvCxnSpPr>
          <p:spPr>
            <a:xfrm flipV="1">
              <a:off x="17681852" y="3543716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8AAF884-5CA8-3B47-92F3-AF8724577303}"/>
                </a:ext>
              </a:extLst>
            </p:cNvPr>
            <p:cNvSpPr/>
            <p:nvPr/>
          </p:nvSpPr>
          <p:spPr>
            <a:xfrm>
              <a:off x="11606786" y="3312884"/>
              <a:ext cx="226536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measurement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8E89DFD9-558A-FA49-A2E1-35C28DFBFAF6}"/>
                </a:ext>
              </a:extLst>
            </p:cNvPr>
            <p:cNvCxnSpPr>
              <a:cxnSpLocks/>
              <a:stCxn id="57" idx="3"/>
              <a:endCxn id="37" idx="2"/>
            </p:cNvCxnSpPr>
            <p:nvPr/>
          </p:nvCxnSpPr>
          <p:spPr>
            <a:xfrm>
              <a:off x="13872151" y="3543717"/>
              <a:ext cx="56970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38D7D9C1-9B7D-5F42-9311-2EAE30BFA32E}"/>
                </a:ext>
              </a:extLst>
            </p:cNvPr>
            <p:cNvCxnSpPr>
              <a:cxnSpLocks/>
              <a:stCxn id="33" idx="6"/>
              <a:endCxn id="57" idx="1"/>
            </p:cNvCxnSpPr>
            <p:nvPr/>
          </p:nvCxnSpPr>
          <p:spPr>
            <a:xfrm flipV="1">
              <a:off x="11038386" y="3543717"/>
              <a:ext cx="5684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058DB4A-F628-3B48-95C6-9ACC4ED1D214}"/>
                </a:ext>
              </a:extLst>
            </p:cNvPr>
            <p:cNvSpPr/>
            <p:nvPr/>
          </p:nvSpPr>
          <p:spPr>
            <a:xfrm>
              <a:off x="27728784" y="1923716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model output</a:t>
              </a: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E6DD6DA7-C0CA-9848-B43E-B0AEB2D0674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372250" y="1923715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real world implication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8A535322-D16A-3F4F-93A5-AFDCE0C13B1C}"/>
                </a:ext>
              </a:extLst>
            </p:cNvPr>
            <p:cNvSpPr/>
            <p:nvPr/>
          </p:nvSpPr>
          <p:spPr>
            <a:xfrm>
              <a:off x="31443918" y="2943549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post-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integration</a:t>
              </a: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D7E7789E-B54C-FE4B-9835-E48FBC8A0B60}"/>
                </a:ext>
              </a:extLst>
            </p:cNvPr>
            <p:cNvCxnSpPr>
              <a:cxnSpLocks/>
              <a:stCxn id="71" idx="3"/>
              <a:endCxn id="69" idx="2"/>
            </p:cNvCxnSpPr>
            <p:nvPr/>
          </p:nvCxnSpPr>
          <p:spPr>
            <a:xfrm>
              <a:off x="33898436" y="3543714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F1741216-3703-AF46-A45F-2D0CDBC9EFD9}"/>
                </a:ext>
              </a:extLst>
            </p:cNvPr>
            <p:cNvCxnSpPr>
              <a:cxnSpLocks/>
              <a:stCxn id="68" idx="6"/>
              <a:endCxn id="71" idx="1"/>
            </p:cNvCxnSpPr>
            <p:nvPr/>
          </p:nvCxnSpPr>
          <p:spPr>
            <a:xfrm flipV="1">
              <a:off x="30968784" y="3543714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F1F0A38-02DD-8541-AC6D-199918CC128A}"/>
                </a:ext>
              </a:extLst>
            </p:cNvPr>
            <p:cNvSpPr/>
            <p:nvPr/>
          </p:nvSpPr>
          <p:spPr>
            <a:xfrm>
              <a:off x="25082874" y="3312882"/>
              <a:ext cx="188705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model run</a:t>
              </a: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3FD12566-2553-9B48-B448-906056FA0890}"/>
                </a:ext>
              </a:extLst>
            </p:cNvPr>
            <p:cNvCxnSpPr>
              <a:cxnSpLocks/>
              <a:stCxn id="75" idx="3"/>
              <a:endCxn id="68" idx="2"/>
            </p:cNvCxnSpPr>
            <p:nvPr/>
          </p:nvCxnSpPr>
          <p:spPr>
            <a:xfrm>
              <a:off x="26969929" y="3543715"/>
              <a:ext cx="758855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E3F5EF8B-4B4C-4A43-BACC-531F2AC15E0D}"/>
                </a:ext>
              </a:extLst>
            </p:cNvPr>
            <p:cNvCxnSpPr>
              <a:cxnSpLocks/>
              <a:stCxn id="38" idx="6"/>
              <a:endCxn id="75" idx="1"/>
            </p:cNvCxnSpPr>
            <p:nvPr/>
          </p:nvCxnSpPr>
          <p:spPr>
            <a:xfrm flipV="1">
              <a:off x="24326624" y="3543715"/>
              <a:ext cx="756250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9580D90-6A46-AD4D-B189-829B081182B5}"/>
                </a:ext>
              </a:extLst>
            </p:cNvPr>
            <p:cNvSpPr/>
            <p:nvPr/>
          </p:nvSpPr>
          <p:spPr>
            <a:xfrm>
              <a:off x="21667866" y="665853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evaluation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3164D736-92B0-1B4C-BC5D-E638410E7ECF}"/>
                </a:ext>
              </a:extLst>
            </p:cNvPr>
            <p:cNvCxnSpPr>
              <a:cxnSpLocks/>
              <a:stCxn id="78" idx="2"/>
              <a:endCxn id="38" idx="0"/>
            </p:cNvCxnSpPr>
            <p:nvPr/>
          </p:nvCxnSpPr>
          <p:spPr>
            <a:xfrm>
              <a:off x="22705971" y="1496850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D9FC3F27-0358-7540-A975-859E6A5DCCF1}"/>
                </a:ext>
              </a:extLst>
            </p:cNvPr>
            <p:cNvSpPr/>
            <p:nvPr/>
          </p:nvSpPr>
          <p:spPr>
            <a:xfrm>
              <a:off x="21667866" y="5590584"/>
              <a:ext cx="207621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definition</a:t>
              </a:r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EA398405-72D6-8245-AF65-1ACE6315BB7E}"/>
                </a:ext>
              </a:extLst>
            </p:cNvPr>
            <p:cNvCxnSpPr>
              <a:cxnSpLocks/>
              <a:stCxn id="80" idx="0"/>
              <a:endCxn id="38" idx="4"/>
            </p:cNvCxnSpPr>
            <p:nvPr/>
          </p:nvCxnSpPr>
          <p:spPr>
            <a:xfrm flipV="1">
              <a:off x="22705971" y="5163717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85778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3.33333E-6 L 2.59192 3.33333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59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id="{EAED5699-8D05-B04E-B09D-AC4E960FCD4A}"/>
              </a:ext>
            </a:extLst>
          </p:cNvPr>
          <p:cNvSpPr txBox="1"/>
          <p:nvPr/>
        </p:nvSpPr>
        <p:spPr>
          <a:xfrm>
            <a:off x="-290945" y="37822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95E8929-D679-2543-949A-58C583DA890E}"/>
              </a:ext>
            </a:extLst>
          </p:cNvPr>
          <p:cNvGrpSpPr/>
          <p:nvPr/>
        </p:nvGrpSpPr>
        <p:grpSpPr>
          <a:xfrm>
            <a:off x="6175559" y="665837"/>
            <a:ext cx="36459942" cy="5755728"/>
            <a:chOff x="1153614" y="665853"/>
            <a:chExt cx="36459942" cy="5755728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39BD192-2523-CC4A-B4A8-156FC7009A34}"/>
                </a:ext>
              </a:extLst>
            </p:cNvPr>
            <p:cNvSpPr/>
            <p:nvPr/>
          </p:nvSpPr>
          <p:spPr>
            <a:xfrm>
              <a:off x="1153614" y="1923719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36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world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C304528F-9A6C-9C41-A815-4D62A9559C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97080" y="1923718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population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37C6292-18EA-C246-A7F7-34E3992601B6}"/>
                </a:ext>
              </a:extLst>
            </p:cNvPr>
            <p:cNvSpPr/>
            <p:nvPr/>
          </p:nvSpPr>
          <p:spPr>
            <a:xfrm>
              <a:off x="5057895" y="3128220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population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selection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B49451A5-2826-0A40-838C-B2F1B9E704D5}"/>
                </a:ext>
              </a:extLst>
            </p:cNvPr>
            <p:cNvCxnSpPr>
              <a:cxnSpLocks/>
              <a:stCxn id="42" idx="3"/>
              <a:endCxn id="41" idx="2"/>
            </p:cNvCxnSpPr>
            <p:nvPr/>
          </p:nvCxnSpPr>
          <p:spPr>
            <a:xfrm flipV="1">
              <a:off x="7134104" y="3543718"/>
              <a:ext cx="662976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75C4A811-2C16-BC4E-B372-FA748C39F85B}"/>
                </a:ext>
              </a:extLst>
            </p:cNvPr>
            <p:cNvCxnSpPr>
              <a:cxnSpLocks/>
              <a:stCxn id="32" idx="6"/>
              <a:endCxn id="42" idx="1"/>
            </p:cNvCxnSpPr>
            <p:nvPr/>
          </p:nvCxnSpPr>
          <p:spPr>
            <a:xfrm>
              <a:off x="4393614" y="3543719"/>
              <a:ext cx="664281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B850A8A-648A-3641-A279-7E1A9EFB9C0F}"/>
                </a:ext>
              </a:extLst>
            </p:cNvPr>
            <p:cNvSpPr/>
            <p:nvPr/>
          </p:nvSpPr>
          <p:spPr>
            <a:xfrm>
              <a:off x="14441852" y="1923718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dataset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880350F-5DE0-544D-ABB6-D644BC9B638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085318" y="1923717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model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508DF52-4298-0945-8578-26E045120F21}"/>
                </a:ext>
              </a:extLst>
            </p:cNvPr>
            <p:cNvSpPr/>
            <p:nvPr/>
          </p:nvSpPr>
          <p:spPr>
            <a:xfrm>
              <a:off x="18156986" y="2943551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pre-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optimization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12ACB736-1676-1649-A1F0-4DBA95B4D318}"/>
                </a:ext>
              </a:extLst>
            </p:cNvPr>
            <p:cNvCxnSpPr>
              <a:cxnSpLocks/>
              <a:stCxn id="47" idx="3"/>
              <a:endCxn id="46" idx="2"/>
            </p:cNvCxnSpPr>
            <p:nvPr/>
          </p:nvCxnSpPr>
          <p:spPr>
            <a:xfrm>
              <a:off x="20611504" y="3543716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3F228930-9D14-934E-81FD-5BE75865A91C}"/>
                </a:ext>
              </a:extLst>
            </p:cNvPr>
            <p:cNvCxnSpPr>
              <a:cxnSpLocks/>
              <a:stCxn id="45" idx="6"/>
              <a:endCxn id="47" idx="1"/>
            </p:cNvCxnSpPr>
            <p:nvPr/>
          </p:nvCxnSpPr>
          <p:spPr>
            <a:xfrm flipV="1">
              <a:off x="17681852" y="3543716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4512471-F04B-1B41-A2F6-682780F81CF2}"/>
                </a:ext>
              </a:extLst>
            </p:cNvPr>
            <p:cNvSpPr/>
            <p:nvPr/>
          </p:nvSpPr>
          <p:spPr>
            <a:xfrm>
              <a:off x="11606786" y="3312884"/>
              <a:ext cx="226536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measurement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952E4443-726A-BC49-A9F2-73B082A18CB1}"/>
                </a:ext>
              </a:extLst>
            </p:cNvPr>
            <p:cNvCxnSpPr>
              <a:cxnSpLocks/>
              <a:stCxn id="50" idx="3"/>
              <a:endCxn id="45" idx="2"/>
            </p:cNvCxnSpPr>
            <p:nvPr/>
          </p:nvCxnSpPr>
          <p:spPr>
            <a:xfrm>
              <a:off x="13872151" y="3543717"/>
              <a:ext cx="56970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C97E4FC9-F877-A44F-AB4A-8C5BB5BC11CF}"/>
                </a:ext>
              </a:extLst>
            </p:cNvPr>
            <p:cNvCxnSpPr>
              <a:cxnSpLocks/>
              <a:stCxn id="41" idx="6"/>
              <a:endCxn id="50" idx="1"/>
            </p:cNvCxnSpPr>
            <p:nvPr/>
          </p:nvCxnSpPr>
          <p:spPr>
            <a:xfrm flipV="1">
              <a:off x="11038386" y="3543717"/>
              <a:ext cx="568400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E51AF84-6C82-2640-836A-3F4C9877AA42}"/>
                </a:ext>
              </a:extLst>
            </p:cNvPr>
            <p:cNvSpPr/>
            <p:nvPr/>
          </p:nvSpPr>
          <p:spPr>
            <a:xfrm>
              <a:off x="27728784" y="1923716"/>
              <a:ext cx="3240000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AU" sz="24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model output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9E96A5F-7324-5340-8D1F-352447C5FDA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372250" y="1923715"/>
              <a:ext cx="3241306" cy="32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2400" b="1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real world implication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CC05852-9E2B-0440-A377-13C71CB0C865}"/>
                </a:ext>
              </a:extLst>
            </p:cNvPr>
            <p:cNvSpPr/>
            <p:nvPr/>
          </p:nvSpPr>
          <p:spPr>
            <a:xfrm>
              <a:off x="31443918" y="2943549"/>
              <a:ext cx="2454518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post-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processing &amp;</a:t>
              </a:r>
            </a:p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integration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7708C34D-F911-9D4A-BFEB-3B42280ECAC5}"/>
                </a:ext>
              </a:extLst>
            </p:cNvPr>
            <p:cNvCxnSpPr>
              <a:cxnSpLocks/>
              <a:stCxn id="55" idx="3"/>
              <a:endCxn id="54" idx="2"/>
            </p:cNvCxnSpPr>
            <p:nvPr/>
          </p:nvCxnSpPr>
          <p:spPr>
            <a:xfrm>
              <a:off x="33898436" y="3543714"/>
              <a:ext cx="473814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A830B328-D635-3B43-AD22-BDECE2319116}"/>
                </a:ext>
              </a:extLst>
            </p:cNvPr>
            <p:cNvCxnSpPr>
              <a:cxnSpLocks/>
              <a:stCxn id="53" idx="6"/>
              <a:endCxn id="55" idx="1"/>
            </p:cNvCxnSpPr>
            <p:nvPr/>
          </p:nvCxnSpPr>
          <p:spPr>
            <a:xfrm flipV="1">
              <a:off x="30968784" y="3543714"/>
              <a:ext cx="475134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F69089A6-C2CF-834C-8C3C-EF160FE198F8}"/>
                </a:ext>
              </a:extLst>
            </p:cNvPr>
            <p:cNvSpPr/>
            <p:nvPr/>
          </p:nvSpPr>
          <p:spPr>
            <a:xfrm>
              <a:off x="25082874" y="3312882"/>
              <a:ext cx="188705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AU" sz="2400" dirty="0">
                  <a:latin typeface="Space Mono" panose="02000509040000020004" pitchFamily="49" charset="77"/>
                </a:rPr>
                <a:t>model run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0A2F634-E4C8-CE46-9D4F-757990036939}"/>
                </a:ext>
              </a:extLst>
            </p:cNvPr>
            <p:cNvCxnSpPr>
              <a:cxnSpLocks/>
              <a:stCxn id="60" idx="3"/>
              <a:endCxn id="53" idx="2"/>
            </p:cNvCxnSpPr>
            <p:nvPr/>
          </p:nvCxnSpPr>
          <p:spPr>
            <a:xfrm>
              <a:off x="26969929" y="3543715"/>
              <a:ext cx="758855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8C9A2972-41B8-574C-8F5E-14C325C49066}"/>
                </a:ext>
              </a:extLst>
            </p:cNvPr>
            <p:cNvCxnSpPr>
              <a:cxnSpLocks/>
              <a:stCxn id="46" idx="6"/>
              <a:endCxn id="60" idx="1"/>
            </p:cNvCxnSpPr>
            <p:nvPr/>
          </p:nvCxnSpPr>
          <p:spPr>
            <a:xfrm flipV="1">
              <a:off x="24326624" y="3543715"/>
              <a:ext cx="756250" cy="2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2D967CA-0DC2-4245-A3B6-5DE4F5E1487D}"/>
                </a:ext>
              </a:extLst>
            </p:cNvPr>
            <p:cNvSpPr/>
            <p:nvPr/>
          </p:nvSpPr>
          <p:spPr>
            <a:xfrm>
              <a:off x="21667866" y="665853"/>
              <a:ext cx="207620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evaluation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02ACEEB-BD0F-C143-92C4-DE2EB4FA76A0}"/>
                </a:ext>
              </a:extLst>
            </p:cNvPr>
            <p:cNvCxnSpPr>
              <a:cxnSpLocks/>
              <a:stCxn id="63" idx="2"/>
              <a:endCxn id="46" idx="0"/>
            </p:cNvCxnSpPr>
            <p:nvPr/>
          </p:nvCxnSpPr>
          <p:spPr>
            <a:xfrm>
              <a:off x="22705971" y="1496850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FD74B88-6A97-B947-81EE-67ECDC04CE71}"/>
                </a:ext>
              </a:extLst>
            </p:cNvPr>
            <p:cNvSpPr/>
            <p:nvPr/>
          </p:nvSpPr>
          <p:spPr>
            <a:xfrm>
              <a:off x="21667866" y="5590584"/>
              <a:ext cx="207621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AU" sz="2400" dirty="0">
                  <a:latin typeface="Space Mono" panose="02000509040000020004" pitchFamily="49" charset="77"/>
                </a:rPr>
                <a:t>model</a:t>
              </a:r>
              <a:br>
                <a:rPr lang="en-AU" sz="2400" dirty="0">
                  <a:latin typeface="Space Mono" panose="02000509040000020004" pitchFamily="49" charset="77"/>
                </a:rPr>
              </a:br>
              <a:r>
                <a:rPr lang="en-AU" sz="2400" dirty="0">
                  <a:latin typeface="Space Mono" panose="02000509040000020004" pitchFamily="49" charset="77"/>
                </a:rPr>
                <a:t>definition</a:t>
              </a:r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18B6372D-207B-0447-969B-203A33BA148D}"/>
                </a:ext>
              </a:extLst>
            </p:cNvPr>
            <p:cNvCxnSpPr>
              <a:cxnSpLocks/>
              <a:stCxn id="67" idx="0"/>
              <a:endCxn id="46" idx="4"/>
            </p:cNvCxnSpPr>
            <p:nvPr/>
          </p:nvCxnSpPr>
          <p:spPr>
            <a:xfrm flipV="1">
              <a:off x="22705971" y="5163717"/>
              <a:ext cx="0" cy="426867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6175DAD5-5AE5-7B47-91E5-2326B6D88D6E}"/>
              </a:ext>
            </a:extLst>
          </p:cNvPr>
          <p:cNvSpPr/>
          <p:nvPr/>
        </p:nvSpPr>
        <p:spPr>
          <a:xfrm>
            <a:off x="3435070" y="3117730"/>
            <a:ext cx="207620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AU" sz="2400" dirty="0">
                <a:latin typeface="Space Mono" panose="02000509040000020004" pitchFamily="49" charset="77"/>
              </a:rPr>
              <a:t>data</a:t>
            </a:r>
          </a:p>
          <a:p>
            <a:pPr lvl="0" algn="ctr"/>
            <a:r>
              <a:rPr lang="en-AU" sz="2400" dirty="0">
                <a:latin typeface="Space Mono" panose="02000509040000020004" pitchFamily="49" charset="77"/>
              </a:rPr>
              <a:t>generation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46B269CB-31C5-BD42-864E-B7A59584A5A3}"/>
              </a:ext>
            </a:extLst>
          </p:cNvPr>
          <p:cNvCxnSpPr>
            <a:cxnSpLocks/>
            <a:stCxn id="82" idx="3"/>
            <a:endCxn id="32" idx="2"/>
          </p:cNvCxnSpPr>
          <p:nvPr/>
        </p:nvCxnSpPr>
        <p:spPr>
          <a:xfrm>
            <a:off x="5511279" y="3533229"/>
            <a:ext cx="664280" cy="10474"/>
          </a:xfrm>
          <a:prstGeom prst="straightConnector1">
            <a:avLst/>
          </a:prstGeom>
          <a:ln w="25400">
            <a:solidFill>
              <a:schemeClr val="tx1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63DFFD54-6B1A-8043-8B01-5E34FE97FDED}"/>
              </a:ext>
            </a:extLst>
          </p:cNvPr>
          <p:cNvSpPr/>
          <p:nvPr/>
        </p:nvSpPr>
        <p:spPr>
          <a:xfrm>
            <a:off x="650036" y="3005088"/>
            <a:ext cx="270138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AU" sz="3200" b="1" i="1" dirty="0">
                <a:solidFill>
                  <a:srgbClr val="C00000"/>
                </a:solidFill>
                <a:latin typeface="Space Mono" panose="02000509040000020004" pitchFamily="49" charset="77"/>
              </a:rPr>
              <a:t>historical</a:t>
            </a:r>
          </a:p>
          <a:p>
            <a:pPr lvl="0" algn="ctr"/>
            <a:r>
              <a:rPr lang="en-AU" sz="3200" b="1" i="1" dirty="0">
                <a:latin typeface="Space Mono" panose="02000509040000020004" pitchFamily="49" charset="77"/>
              </a:rPr>
              <a:t>bias</a:t>
            </a:r>
          </a:p>
        </p:txBody>
      </p:sp>
    </p:spTree>
    <p:extLst>
      <p:ext uri="{BB962C8B-B14F-4D97-AF65-F5344CB8AC3E}">
        <p14:creationId xmlns:p14="http://schemas.microsoft.com/office/powerpoint/2010/main" val="1731272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018A65-8CE6-A748-9597-439AE11C65DB}"/>
              </a:ext>
            </a:extLst>
          </p:cNvPr>
          <p:cNvSpPr txBox="1"/>
          <p:nvPr/>
        </p:nvSpPr>
        <p:spPr>
          <a:xfrm>
            <a:off x="1295770" y="2604725"/>
            <a:ext cx="960045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AU" sz="4800" dirty="0">
                <a:solidFill>
                  <a:prstClr val="white"/>
                </a:solidFill>
                <a:latin typeface="Space Mono" panose="02000509040000020004" pitchFamily="49" charset="77"/>
              </a:rPr>
              <a:t>go beyond</a:t>
            </a:r>
            <a:br>
              <a:rPr lang="en-AU" sz="4800" dirty="0">
                <a:solidFill>
                  <a:prstClr val="white"/>
                </a:solidFill>
                <a:latin typeface="Space Mono" panose="02000509040000020004" pitchFamily="49" charset="77"/>
              </a:rPr>
            </a:br>
            <a:r>
              <a:rPr lang="en-AU" sz="4800" dirty="0">
                <a:solidFill>
                  <a:prstClr val="white"/>
                </a:solidFill>
                <a:latin typeface="Space Mono" panose="02000509040000020004" pitchFamily="49" charset="77"/>
              </a:rPr>
              <a:t> “data is biased”</a:t>
            </a:r>
          </a:p>
        </p:txBody>
      </p:sp>
    </p:spTree>
    <p:extLst>
      <p:ext uri="{BB962C8B-B14F-4D97-AF65-F5344CB8AC3E}">
        <p14:creationId xmlns:p14="http://schemas.microsoft.com/office/powerpoint/2010/main" val="436328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018A65-8CE6-A748-9597-439AE11C65DB}"/>
              </a:ext>
            </a:extLst>
          </p:cNvPr>
          <p:cNvSpPr txBox="1"/>
          <p:nvPr/>
        </p:nvSpPr>
        <p:spPr>
          <a:xfrm>
            <a:off x="1517484" y="1612428"/>
            <a:ext cx="9600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AU" sz="5400" dirty="0">
                <a:solidFill>
                  <a:schemeClr val="bg1"/>
                </a:solidFill>
                <a:latin typeface="Space Mono" panose="02000509040000020004" pitchFamily="49" charset="77"/>
              </a:rPr>
              <a:t>BETTER APPROACH: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44BFF5-66E1-0C4C-91A2-6FB03B0C0659}"/>
              </a:ext>
            </a:extLst>
          </p:cNvPr>
          <p:cNvSpPr/>
          <p:nvPr/>
        </p:nvSpPr>
        <p:spPr>
          <a:xfrm>
            <a:off x="740229" y="3095172"/>
            <a:ext cx="106244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</a:rPr>
              <a:t>identify source of harm</a:t>
            </a:r>
          </a:p>
          <a:p>
            <a:pPr lvl="0" algn="ctr"/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</a:rPr>
              <a:t>&amp; address it!</a:t>
            </a:r>
          </a:p>
        </p:txBody>
      </p:sp>
    </p:spTree>
    <p:extLst>
      <p:ext uri="{BB962C8B-B14F-4D97-AF65-F5344CB8AC3E}">
        <p14:creationId xmlns:p14="http://schemas.microsoft.com/office/powerpoint/2010/main" val="493538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249D458-9F83-BD4C-A574-8F9A12E276D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6F5092-E4A7-8C44-80B7-7D27B3CE8D97}"/>
              </a:ext>
            </a:extLst>
          </p:cNvPr>
          <p:cNvGrpSpPr/>
          <p:nvPr/>
        </p:nvGrpSpPr>
        <p:grpSpPr>
          <a:xfrm>
            <a:off x="2180067" y="1407885"/>
            <a:ext cx="8199681" cy="4234720"/>
            <a:chOff x="2180067" y="1407885"/>
            <a:chExt cx="8199681" cy="423472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FFEBB43-B440-1549-AEFD-6BCCCE8675F8}"/>
                </a:ext>
              </a:extLst>
            </p:cNvPr>
            <p:cNvSpPr txBox="1"/>
            <p:nvPr/>
          </p:nvSpPr>
          <p:spPr>
            <a:xfrm>
              <a:off x="2180067" y="1872342"/>
              <a:ext cx="819968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23900" b="1" spc="1000" dirty="0">
                  <a:latin typeface="Space Mono" panose="02000509040000020004" pitchFamily="49" charset="77"/>
                </a:rPr>
                <a:t>bi</a:t>
              </a:r>
              <a:r>
                <a:rPr lang="en-AU" sz="23900" b="1" spc="1000" dirty="0">
                  <a:solidFill>
                    <a:schemeClr val="bg1"/>
                  </a:solidFill>
                  <a:latin typeface="Space Mono" panose="02000509040000020004" pitchFamily="49" charset="77"/>
                </a:rPr>
                <a:t>as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60C3290-9B79-D34A-8E34-D94BAD2DE1D8}"/>
                </a:ext>
              </a:extLst>
            </p:cNvPr>
            <p:cNvSpPr txBox="1"/>
            <p:nvPr/>
          </p:nvSpPr>
          <p:spPr>
            <a:xfrm>
              <a:off x="2286741" y="1407885"/>
              <a:ext cx="772519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en-AU" sz="6000" dirty="0">
                  <a:solidFill>
                    <a:prstClr val="white"/>
                  </a:solidFill>
                  <a:latin typeface="Space Mono" panose="02000509040000020004" pitchFamily="49" charset="77"/>
                </a:rPr>
                <a:t>THE PROB</a:t>
              </a:r>
              <a:r>
                <a:rPr lang="en-AU" sz="6000" dirty="0">
                  <a:solidFill>
                    <a:prstClr val="black"/>
                  </a:solidFill>
                  <a:latin typeface="Space Mono" panose="02000509040000020004" pitchFamily="49" charset="77"/>
                </a:rPr>
                <a:t>LEM WITH</a:t>
              </a:r>
              <a:endParaRPr lang="en-AU" dirty="0"/>
            </a:p>
          </p:txBody>
        </p:sp>
      </p:grpSp>
    </p:spTree>
    <p:extLst>
      <p:ext uri="{BB962C8B-B14F-4D97-AF65-F5344CB8AC3E}">
        <p14:creationId xmlns:p14="http://schemas.microsoft.com/office/powerpoint/2010/main" val="1881744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018A65-8CE6-A748-9597-439AE11C65DB}"/>
              </a:ext>
            </a:extLst>
          </p:cNvPr>
          <p:cNvSpPr txBox="1"/>
          <p:nvPr/>
        </p:nvSpPr>
        <p:spPr>
          <a:xfrm>
            <a:off x="1295770" y="2967335"/>
            <a:ext cx="9600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AU" sz="5400" dirty="0">
                <a:solidFill>
                  <a:prstClr val="white"/>
                </a:solidFill>
                <a:latin typeface="Space Mono" panose="02000509040000020004" pitchFamily="49" charset="77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408430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D9254E-2616-434F-B80B-F9306449D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FB45F7-6AFE-3143-BC2B-52752D1117C3}"/>
              </a:ext>
            </a:extLst>
          </p:cNvPr>
          <p:cNvSpPr/>
          <p:nvPr/>
        </p:nvSpPr>
        <p:spPr>
          <a:xfrm>
            <a:off x="0" y="6488668"/>
            <a:ext cx="4980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Z" u="none" strike="noStrike" dirty="0">
                <a:solidFill>
                  <a:srgbClr val="999999"/>
                </a:solidFill>
                <a:effectLst/>
                <a:latin typeface="Space Mono" panose="02000509040000020004" pitchFamily="49" charset="77"/>
              </a:rPr>
              <a:t>Photo: Josh Ritchie for ProPublica</a:t>
            </a:r>
            <a:endParaRPr lang="en-AU" dirty="0">
              <a:latin typeface="Space Mono" panose="02000509040000020004" pitchFamily="49" charset="7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BBA60F-E92A-0E46-B774-250BA7285FF5}"/>
              </a:ext>
            </a:extLst>
          </p:cNvPr>
          <p:cNvSpPr/>
          <p:nvPr/>
        </p:nvSpPr>
        <p:spPr>
          <a:xfrm>
            <a:off x="7211149" y="6488668"/>
            <a:ext cx="4980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Z" u="none" strike="noStrike" dirty="0">
                <a:solidFill>
                  <a:srgbClr val="999999"/>
                </a:solidFill>
                <a:effectLst/>
                <a:latin typeface="Space Mono" panose="02000509040000020004" pitchFamily="49" charset="77"/>
              </a:rPr>
              <a:t>Photo: Josh Ritchie for ProPublica</a:t>
            </a:r>
            <a:endParaRPr lang="en-AU" dirty="0">
              <a:latin typeface="Space Mono" panose="02000509040000020004" pitchFamily="49" charset="77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0C7C44-3B51-9C4A-A035-6B8EC076F00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prstClr val="white"/>
                </a:solidFill>
                <a:latin typeface="Space Mono" panose="02000509040000020004" pitchFamily="49" charset="77"/>
              </a:rPr>
              <a:t>DYLAN FUGETT</a:t>
            </a:r>
          </a:p>
          <a:p>
            <a:pPr algn="ctr"/>
            <a:endParaRPr lang="en-AU" sz="2400" b="1" dirty="0">
              <a:latin typeface="Space Mono" panose="02000509040000020004" pitchFamily="49" charset="77"/>
            </a:endParaRPr>
          </a:p>
          <a:p>
            <a:pPr algn="ctr"/>
            <a:r>
              <a:rPr lang="en-AU" sz="2400" b="1" dirty="0">
                <a:solidFill>
                  <a:schemeClr val="tx1">
                    <a:lumMod val="85000"/>
                  </a:schemeClr>
                </a:solidFill>
                <a:latin typeface="Space Mono" panose="02000509040000020004" pitchFamily="49" charset="77"/>
              </a:rPr>
              <a:t>prior offenses:</a:t>
            </a:r>
          </a:p>
          <a:p>
            <a:pPr algn="ctr"/>
            <a:r>
              <a:rPr lang="en-AU" sz="2400" dirty="0">
                <a:solidFill>
                  <a:schemeClr val="tx1">
                    <a:lumMod val="85000"/>
                  </a:schemeClr>
                </a:solidFill>
                <a:latin typeface="Space Mono" panose="02000509040000020004" pitchFamily="49" charset="77"/>
              </a:rPr>
              <a:t>1 attempted burglary</a:t>
            </a:r>
          </a:p>
          <a:p>
            <a:pPr algn="ctr"/>
            <a:endParaRPr lang="en-AU" sz="2400" dirty="0">
              <a:solidFill>
                <a:schemeClr val="tx1">
                  <a:lumMod val="85000"/>
                </a:schemeClr>
              </a:solidFill>
              <a:latin typeface="Space Mono" panose="02000509040000020004" pitchFamily="49" charset="77"/>
            </a:endParaRPr>
          </a:p>
          <a:p>
            <a:pPr algn="ctr"/>
            <a:endParaRPr lang="en-AU" sz="2400" dirty="0">
              <a:latin typeface="Space Mono" panose="02000509040000020004" pitchFamily="49" charset="77"/>
            </a:endParaRPr>
          </a:p>
          <a:p>
            <a:pPr algn="ctr"/>
            <a:r>
              <a:rPr lang="en-AU" sz="3200" dirty="0">
                <a:latin typeface="Space Mono" panose="02000509040000020004" pitchFamily="49" charset="77"/>
              </a:rPr>
              <a:t>LOW RISK </a:t>
            </a:r>
            <a:r>
              <a:rPr lang="en-AU" sz="3200" b="1" dirty="0">
                <a:latin typeface="Space Mono" panose="02000509040000020004" pitchFamily="49" charset="77"/>
              </a:rPr>
              <a:t>3</a:t>
            </a:r>
          </a:p>
          <a:p>
            <a:pPr algn="ctr"/>
            <a:endParaRPr lang="en-AU" sz="2400" dirty="0">
              <a:solidFill>
                <a:schemeClr val="tx1">
                  <a:lumMod val="85000"/>
                </a:schemeClr>
              </a:solidFill>
              <a:latin typeface="Space Mono" panose="02000509040000020004" pitchFamily="49" charset="77"/>
            </a:endParaRPr>
          </a:p>
          <a:p>
            <a:pPr algn="ctr"/>
            <a:r>
              <a:rPr lang="en-AU" sz="2400" b="1" dirty="0">
                <a:solidFill>
                  <a:schemeClr val="tx1">
                    <a:lumMod val="85000"/>
                  </a:schemeClr>
                </a:solidFill>
                <a:latin typeface="Space Mono" panose="02000509040000020004" pitchFamily="49" charset="77"/>
              </a:rPr>
              <a:t>subsequent offenses:</a:t>
            </a:r>
          </a:p>
          <a:p>
            <a:pPr algn="ctr"/>
            <a:r>
              <a:rPr lang="en-AU" sz="2400" dirty="0">
                <a:solidFill>
                  <a:schemeClr val="tx1">
                    <a:lumMod val="85000"/>
                  </a:schemeClr>
                </a:solidFill>
                <a:latin typeface="Space Mono" panose="02000509040000020004" pitchFamily="49" charset="77"/>
              </a:rPr>
              <a:t>3 drug possessions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804949-6347-354D-B8F2-C517367E0D2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latin typeface="Space Mono" panose="02000509040000020004" pitchFamily="49" charset="77"/>
              </a:rPr>
              <a:t>BERNARD PARKER</a:t>
            </a:r>
          </a:p>
          <a:p>
            <a:pPr algn="ctr"/>
            <a:endParaRPr lang="en-AU" sz="2400" b="1" dirty="0">
              <a:latin typeface="Space Mono" panose="02000509040000020004" pitchFamily="49" charset="77"/>
            </a:endParaRPr>
          </a:p>
          <a:p>
            <a:pPr algn="ctr"/>
            <a:r>
              <a:rPr lang="en-AU" sz="2400" b="1" dirty="0">
                <a:solidFill>
                  <a:schemeClr val="tx1">
                    <a:lumMod val="85000"/>
                  </a:schemeClr>
                </a:solidFill>
                <a:latin typeface="Space Mono" panose="02000509040000020004" pitchFamily="49" charset="77"/>
              </a:rPr>
              <a:t>prior offenses:</a:t>
            </a:r>
          </a:p>
          <a:p>
            <a:pPr algn="ctr"/>
            <a:r>
              <a:rPr lang="en-AU" sz="2400" dirty="0">
                <a:solidFill>
                  <a:schemeClr val="tx1">
                    <a:lumMod val="85000"/>
                  </a:schemeClr>
                </a:solidFill>
                <a:latin typeface="Space Mono" panose="02000509040000020004" pitchFamily="49" charset="77"/>
              </a:rPr>
              <a:t>1 resisting arrest without violence</a:t>
            </a:r>
          </a:p>
          <a:p>
            <a:pPr algn="ctr"/>
            <a:endParaRPr lang="en-AU" sz="2400" dirty="0">
              <a:latin typeface="Space Mono" panose="02000509040000020004" pitchFamily="49" charset="77"/>
            </a:endParaRPr>
          </a:p>
          <a:p>
            <a:pPr algn="ctr"/>
            <a:r>
              <a:rPr lang="en-AU" sz="3200" dirty="0">
                <a:latin typeface="Space Mono" panose="02000509040000020004" pitchFamily="49" charset="77"/>
              </a:rPr>
              <a:t>HIGH RISK </a:t>
            </a:r>
            <a:r>
              <a:rPr lang="en-AU" sz="3200" b="1" dirty="0">
                <a:latin typeface="Space Mono" panose="02000509040000020004" pitchFamily="49" charset="77"/>
              </a:rPr>
              <a:t>10</a:t>
            </a:r>
          </a:p>
          <a:p>
            <a:pPr algn="ctr"/>
            <a:endParaRPr lang="en-AU" sz="2400" dirty="0">
              <a:latin typeface="Space Mono" panose="02000509040000020004" pitchFamily="49" charset="77"/>
            </a:endParaRPr>
          </a:p>
          <a:p>
            <a:pPr algn="ctr"/>
            <a:r>
              <a:rPr lang="en-AU" sz="2400" b="1" dirty="0">
                <a:solidFill>
                  <a:schemeClr val="tx1">
                    <a:lumMod val="85000"/>
                  </a:schemeClr>
                </a:solidFill>
                <a:latin typeface="Space Mono" panose="02000509040000020004" pitchFamily="49" charset="77"/>
              </a:rPr>
              <a:t>subsequent offenses:</a:t>
            </a:r>
          </a:p>
          <a:p>
            <a:pPr algn="ctr"/>
            <a:r>
              <a:rPr lang="en-AU" sz="2400" dirty="0">
                <a:solidFill>
                  <a:schemeClr val="tx1">
                    <a:lumMod val="85000"/>
                  </a:schemeClr>
                </a:solidFill>
                <a:latin typeface="Space Mono" panose="02000509040000020004" pitchFamily="49" charset="77"/>
              </a:rPr>
              <a:t>None</a:t>
            </a:r>
          </a:p>
        </p:txBody>
      </p:sp>
    </p:spTree>
    <p:extLst>
      <p:ext uri="{BB962C8B-B14F-4D97-AF65-F5344CB8AC3E}">
        <p14:creationId xmlns:p14="http://schemas.microsoft.com/office/powerpoint/2010/main" val="94730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018A65-8CE6-A748-9597-439AE11C65DB}"/>
              </a:ext>
            </a:extLst>
          </p:cNvPr>
          <p:cNvSpPr txBox="1"/>
          <p:nvPr/>
        </p:nvSpPr>
        <p:spPr>
          <a:xfrm>
            <a:off x="1517484" y="1612428"/>
            <a:ext cx="9600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AU" sz="5400" dirty="0">
                <a:solidFill>
                  <a:prstClr val="white"/>
                </a:solidFill>
                <a:latin typeface="Space Mono" panose="02000509040000020004" pitchFamily="49" charset="77"/>
              </a:rPr>
              <a:t>CURRENT APPROACH: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44BFF5-66E1-0C4C-91A2-6FB03B0C0659}"/>
              </a:ext>
            </a:extLst>
          </p:cNvPr>
          <p:cNvSpPr/>
          <p:nvPr/>
        </p:nvSpPr>
        <p:spPr>
          <a:xfrm>
            <a:off x="3048000" y="3095172"/>
            <a:ext cx="6096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/>
            <a:r>
              <a:rPr lang="en-AU" sz="4400" dirty="0">
                <a:solidFill>
                  <a:prstClr val="white"/>
                </a:solidFill>
                <a:latin typeface="Space Mono" panose="02000509040000020004" pitchFamily="49" charset="77"/>
              </a:rPr>
              <a:t>fairness criterion</a:t>
            </a:r>
            <a:endParaRPr lang="en-AU" sz="12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866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018A65-8CE6-A748-9597-439AE11C65DB}"/>
              </a:ext>
            </a:extLst>
          </p:cNvPr>
          <p:cNvSpPr txBox="1"/>
          <p:nvPr/>
        </p:nvSpPr>
        <p:spPr>
          <a:xfrm>
            <a:off x="1517484" y="1612428"/>
            <a:ext cx="9600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AU" sz="5400" dirty="0">
                <a:solidFill>
                  <a:prstClr val="white"/>
                </a:solidFill>
                <a:latin typeface="Space Mono" panose="02000509040000020004" pitchFamily="49" charset="77"/>
              </a:rPr>
              <a:t>CURRENT APPROACH: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44BFF5-66E1-0C4C-91A2-6FB03B0C0659}"/>
              </a:ext>
            </a:extLst>
          </p:cNvPr>
          <p:cNvSpPr/>
          <p:nvPr/>
        </p:nvSpPr>
        <p:spPr>
          <a:xfrm>
            <a:off x="3048000" y="3095172"/>
            <a:ext cx="6096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/>
            <a:r>
              <a:rPr lang="en-AU" sz="4400" dirty="0">
                <a:solidFill>
                  <a:prstClr val="white"/>
                </a:solidFill>
                <a:latin typeface="Space Mono" panose="02000509040000020004" pitchFamily="49" charset="77"/>
              </a:rPr>
              <a:t>mitigate using a </a:t>
            </a:r>
          </a:p>
          <a:p>
            <a:pPr lvl="0" algn="ctr"/>
            <a:r>
              <a:rPr lang="en-AU" sz="4400" dirty="0">
                <a:solidFill>
                  <a:prstClr val="white"/>
                </a:solidFill>
                <a:latin typeface="Space Mono" panose="02000509040000020004" pitchFamily="49" charset="77"/>
              </a:rPr>
              <a:t>“fair” algorithm</a:t>
            </a:r>
            <a:endParaRPr lang="en-AU" sz="12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715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018A65-8CE6-A748-9597-439AE11C65DB}"/>
              </a:ext>
            </a:extLst>
          </p:cNvPr>
          <p:cNvSpPr txBox="1"/>
          <p:nvPr/>
        </p:nvSpPr>
        <p:spPr>
          <a:xfrm>
            <a:off x="1517484" y="1612428"/>
            <a:ext cx="96004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AU" sz="5400" dirty="0">
                <a:solidFill>
                  <a:prstClr val="white"/>
                </a:solidFill>
                <a:latin typeface="Space Mono" panose="02000509040000020004" pitchFamily="49" charset="77"/>
              </a:rPr>
              <a:t>CURRENT APPROACH: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44BFF5-66E1-0C4C-91A2-6FB03B0C0659}"/>
              </a:ext>
            </a:extLst>
          </p:cNvPr>
          <p:cNvSpPr/>
          <p:nvPr/>
        </p:nvSpPr>
        <p:spPr>
          <a:xfrm>
            <a:off x="740229" y="3095172"/>
            <a:ext cx="1062445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</a:rPr>
              <a:t>re-weight data</a:t>
            </a:r>
          </a:p>
          <a:p>
            <a:pPr lvl="0" algn="ctr"/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</a:rPr>
              <a:t>mask out variable</a:t>
            </a:r>
          </a:p>
          <a:p>
            <a:pPr lvl="0" algn="ctr"/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</a:rPr>
              <a:t>group dependent errors</a:t>
            </a:r>
          </a:p>
          <a:p>
            <a:pPr lvl="0" algn="ctr"/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</a:rPr>
              <a:t>...</a:t>
            </a:r>
            <a:endParaRPr lang="en-AU" sz="105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985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4C3C34-9AF5-D640-B45E-D3950A6CB104}"/>
              </a:ext>
            </a:extLst>
          </p:cNvPr>
          <p:cNvSpPr/>
          <p:nvPr/>
        </p:nvSpPr>
        <p:spPr>
          <a:xfrm>
            <a:off x="3628571" y="1136064"/>
            <a:ext cx="7765144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2400"/>
              </a:spcAft>
            </a:pPr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  <a:ea typeface="+mj-ea"/>
                <a:cs typeface="+mj-cs"/>
              </a:rPr>
              <a:t>“data is the product of a process”</a:t>
            </a:r>
          </a:p>
          <a:p>
            <a:pPr algn="r">
              <a:spcAft>
                <a:spcPts val="2400"/>
              </a:spcAft>
            </a:pPr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  <a:ea typeface="+mj-ea"/>
                <a:cs typeface="+mj-cs"/>
              </a:rPr>
              <a:t>“the source of a downstream consequence matters”</a:t>
            </a:r>
          </a:p>
          <a:p>
            <a:pPr algn="r">
              <a:spcAft>
                <a:spcPts val="2400"/>
              </a:spcAft>
            </a:pPr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  <a:ea typeface="+mj-ea"/>
                <a:cs typeface="+mj-cs"/>
              </a:rPr>
              <a:t>we need </a:t>
            </a:r>
            <a:r>
              <a:rPr lang="en-AU" sz="3600" b="1" dirty="0">
                <a:solidFill>
                  <a:prstClr val="white"/>
                </a:solidFill>
                <a:latin typeface="Space Mono" panose="02000509040000020004" pitchFamily="49" charset="77"/>
                <a:ea typeface="+mj-ea"/>
                <a:cs typeface="+mj-cs"/>
              </a:rPr>
              <a:t>a taxonomy of sources of harm</a:t>
            </a:r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  <a:ea typeface="+mj-ea"/>
                <a:cs typeface="+mj-cs"/>
              </a:rPr>
              <a:t>, we need a common language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17285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4C3C34-9AF5-D640-B45E-D3950A6CB104}"/>
              </a:ext>
            </a:extLst>
          </p:cNvPr>
          <p:cNvSpPr/>
          <p:nvPr/>
        </p:nvSpPr>
        <p:spPr>
          <a:xfrm>
            <a:off x="3628571" y="1955871"/>
            <a:ext cx="776514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2400"/>
              </a:spcAft>
            </a:pPr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  <a:ea typeface="+mj-ea"/>
                <a:cs typeface="+mj-cs"/>
              </a:rPr>
              <a:t>“data is the product of a process”</a:t>
            </a:r>
          </a:p>
          <a:p>
            <a:pPr algn="r">
              <a:spcAft>
                <a:spcPts val="2400"/>
              </a:spcAft>
            </a:pPr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  <a:ea typeface="+mj-ea"/>
                <a:cs typeface="+mj-cs"/>
              </a:rPr>
              <a:t>“the source of a downstream consequence matters”</a:t>
            </a:r>
          </a:p>
        </p:txBody>
      </p:sp>
    </p:spTree>
    <p:extLst>
      <p:ext uri="{BB962C8B-B14F-4D97-AF65-F5344CB8AC3E}">
        <p14:creationId xmlns:p14="http://schemas.microsoft.com/office/powerpoint/2010/main" val="676079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C4C3C34-9AF5-D640-B45E-D3950A6CB104}"/>
              </a:ext>
            </a:extLst>
          </p:cNvPr>
          <p:cNvSpPr/>
          <p:nvPr/>
        </p:nvSpPr>
        <p:spPr>
          <a:xfrm>
            <a:off x="3628571" y="2176589"/>
            <a:ext cx="776514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2400"/>
              </a:spcAft>
            </a:pPr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</a:rPr>
              <a:t>we need </a:t>
            </a:r>
            <a:r>
              <a:rPr lang="en-AU" sz="3600" b="1" dirty="0">
                <a:solidFill>
                  <a:prstClr val="white"/>
                </a:solidFill>
                <a:latin typeface="Space Mono" panose="02000509040000020004" pitchFamily="49" charset="77"/>
              </a:rPr>
              <a:t>a taxonomy of sources of harm</a:t>
            </a:r>
            <a:endParaRPr lang="en-AU" sz="3600" dirty="0">
              <a:solidFill>
                <a:prstClr val="white"/>
              </a:solidFill>
              <a:latin typeface="Space Mono" panose="02000509040000020004" pitchFamily="49" charset="77"/>
            </a:endParaRPr>
          </a:p>
          <a:p>
            <a:pPr algn="r">
              <a:spcAft>
                <a:spcPts val="2400"/>
              </a:spcAft>
            </a:pPr>
            <a:r>
              <a:rPr lang="en-AU" sz="3600" dirty="0">
                <a:solidFill>
                  <a:prstClr val="white"/>
                </a:solidFill>
                <a:latin typeface="Space Mono" panose="02000509040000020004" pitchFamily="49" charset="77"/>
              </a:rPr>
              <a:t>we need a common language</a:t>
            </a: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2296868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346</Words>
  <Application>Microsoft Macintosh PowerPoint</Application>
  <PresentationFormat>Widescreen</PresentationFormat>
  <Paragraphs>175</Paragraphs>
  <Slides>20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Space Mono</vt:lpstr>
      <vt:lpstr>Verdana</vt:lpstr>
      <vt:lpstr>Office Theme</vt:lpstr>
      <vt:lpstr>A framework for understanding the unintended consequences of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problem with biased data</dc:title>
  <dc:creator>Fernando Cagua</dc:creator>
  <cp:lastModifiedBy>Fernando Cagua</cp:lastModifiedBy>
  <cp:revision>20</cp:revision>
  <dcterms:created xsi:type="dcterms:W3CDTF">2019-04-10T23:18:44Z</dcterms:created>
  <dcterms:modified xsi:type="dcterms:W3CDTF">2019-04-11T03:46:56Z</dcterms:modified>
</cp:coreProperties>
</file>